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Relationships xmlns="http://schemas.openxmlformats.org/package/2006/relationships"><Relationship Id="rId2" Type="http://schemas.openxmlformats.org/package/2006/relationships/metadata/thumbnail" Target="docProps/thumbnail.jpeg" /><Relationship Id="rId3" Type="http://schemas.openxmlformats.org/package/2006/relationships/metadata/core-properties" Target="docProps/core.xml" /><Relationship Id="rId4" Type="http://schemas.openxmlformats.org/officeDocument/2006/relationships/extended-properties" Target="docProps/app.xml" /><Relationship Id="rId5" Type="http://schemas.openxmlformats.org/officeDocument/2006/relationships/custom-properties" Target="docProps/custom.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2"/>
  </p:sldMasterIdLst>
  <p:notesMasterIdLst>
    <p:notesMasterId r:id="rId3"/>
  </p:notesMasterIdLst>
  <p:sldIdLst>
    <p:sldId id="257" r:id="rId4"/>
    <p:sldId id="260" r:id="rId5"/>
    <p:sldId id="259" r:id="rId6"/>
    <p:sldId id="265" r:id="rId7"/>
    <p:sldId id="263" r:id="rId8"/>
    <p:sldId id="262" r:id="rId9"/>
  </p:sldIdLst>
  <p:sldSz cx="9144000" cy="5143500" type="screen16x9"/>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10"/>
    <p:restoredTop sz="94660"/>
  </p:normalViewPr>
  <p:slideViewPr>
    <p:cSldViewPr>
      <p:cViewPr varScale="0">
        <p:scale>
          <a:sx n="110" d="100"/>
          <a:sy n="110" d="100"/>
        </p:scale>
        <p:origin x="-2232" y="-768"/>
      </p:cViewPr>
      <p:guideLst>
        <p:guide orient="vert" pos="2880"/>
        <p:guide orient="horz" pos="1620"/>
      </p:guideLst>
    </p:cSldViewPr>
  </p:slideViewPr>
  <p:notesTextViewPr>
    <p:cViewPr>
      <p:scale>
        <a:sx n="1" d="1"/>
        <a:sy n="1" d="1"/>
      </p:scale>
      <p:origin x="0" y="0"/>
    </p:cViewPr>
  </p:notesTextViewPr>
  <p:gridSpacing cx="36004" cy="36004"/>
</p:viewPr>
</file>

<file path=ppt/_rels/presentation.xml.rels><?xml version="1.0" encoding="UTF-8"?><Relationships xmlns="http://schemas.openxmlformats.org/package/2006/relationships"><Relationship Id="rId1" Type="http://schemas.openxmlformats.org/officeDocument/2006/relationships/theme" Target="theme/theme1.xml" /><Relationship Id="rId2" Type="http://schemas.openxmlformats.org/officeDocument/2006/relationships/slideMaster" Target="slideMasters/slideMaster1.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 Id="rId10" Type="http://schemas.openxmlformats.org/officeDocument/2006/relationships/presProps" Target="presProps.xml" /><Relationship Id="rId11" Type="http://schemas.openxmlformats.org/officeDocument/2006/relationships/viewProps" Target="viewProps.xml" /><Relationship Id="rId12" Type="http://schemas.openxmlformats.org/officeDocument/2006/relationships/tableStyles" Target="tableStyles.xml" /></Relationships>
</file>

<file path=ppt/notesMasters/_rels/notesMaster1.xml.rels><?xml version="1.0" encoding="UTF-8"?><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D06EA9-14B5-4F31-95CC-6AD91D20700D}" type="datetimeFigureOut">
              <a:rPr kumimoji="1" lang="ja-JP" altLang="en-US" smtClean="0"/>
              <a:t>2015/2/5</a:t>
            </a:fld>
            <a:endParaRPr kumimoji="1" lang="ja-JP" altLang="en-US"/>
          </a:p>
        </p:txBody>
      </p:sp>
      <p:sp>
        <p:nvSpPr>
          <p:cNvPr id="1102" name="スライド イメージ プレースホルダー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1103"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104"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81" name="四角形 83"/>
          <p:cNvSpPr>
            <a:spLocks noGrp="1" noRot="1" noChangeAspect="1"/>
          </p:cNvSpPr>
          <p:nvPr>
            <p:ph type="sldImg" idx="2"/>
          </p:nvPr>
        </p:nvSpPr>
        <p:spPr>
          <a:prstGeom prst="rect">
            <a:avLst/>
          </a:prstGeom>
        </p:spPr>
        <p:txBody>
          <a:bodyPr/>
          <a:p>
            <a:endParaRPr kumimoji="1" lang="ja-JP" altLang="en-US"/>
          </a:p>
        </p:txBody>
      </p:sp>
      <p:sp>
        <p:nvSpPr>
          <p:cNvPr id="1182" name="四角形 84"/>
          <p:cNvSpPr>
            <a:spLocks noGrp="1"/>
          </p:cNvSpPr>
          <p:nvPr>
            <p:ph type="body" sz="quarter" idx="3"/>
          </p:nvPr>
        </p:nvSpPr>
        <p:spPr>
          <a:prstGeom prst="rect">
            <a:avLst/>
          </a:prstGeom>
        </p:spPr>
        <p:txBody>
          <a:bodyPr/>
          <a:p>
            <a:endParaRPr kumimoji="1" lang="ja-JP" altLang="en-US"/>
          </a:p>
        </p:txBody>
      </p:sp>
      <p:sp>
        <p:nvSpPr>
          <p:cNvPr id="1183" name="四角形 85"/>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a:t>
            </a:fld>
            <a:endParaRPr kumimoji="1" lang="ja-JP" altLang="en-US"/>
          </a:p>
        </p:txBody>
      </p:sp>
    </p:spTree>
  </p:cSld>
  <p:clrMapOvr>
    <a:masterClrMapping/>
  </p:clrMapOvr>
</p:notes>
</file>

<file path=ppt/slideLayouts/_rels/slideLayout1.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0" name=""/>
        <p:cNvGrpSpPr/>
        <p:nvPr/>
      </p:nvGrpSpPr>
      <p:grpSpPr>
        <a:xfrm>
          <a:off x="0" y="0"/>
          <a:ext cx="0" cy="0"/>
          <a:chOff x="0" y="0"/>
          <a:chExt cx="0" cy="0"/>
        </a:xfrm>
      </p:grpSpPr>
      <p:sp>
        <p:nvSpPr>
          <p:cNvPr id="1031" name="タイトル 1"/>
          <p:cNvSpPr>
            <a:spLocks noGrp="1"/>
          </p:cNvSpPr>
          <p:nvPr>
            <p:ph type="ctrTitle"/>
          </p:nvPr>
        </p:nvSpPr>
        <p:spPr>
          <a:xfrm>
            <a:off x="457200" y="1239602"/>
            <a:ext cx="8229600" cy="1008112"/>
          </a:xfrm>
        </p:spPr>
        <p:txBody>
          <a:bodyPr/>
          <a:lstStyle>
            <a:lvl1pPr>
              <a:defRPr b="0"/>
            </a:lvl1pPr>
          </a:lstStyle>
          <a:p>
            <a:r>
              <a:rPr kumimoji="1" lang="ja-JP" altLang="en-US" smtClean="0"/>
              <a:t>マスター タイトルの書式設定</a:t>
            </a:r>
            <a:endParaRPr kumimoji="1" lang="ja-JP" altLang="en-US" dirty="0"/>
          </a:p>
        </p:txBody>
      </p:sp>
      <p:sp>
        <p:nvSpPr>
          <p:cNvPr id="1032" name="サブタイトル 2"/>
          <p:cNvSpPr>
            <a:spLocks noGrp="1"/>
          </p:cNvSpPr>
          <p:nvPr>
            <p:ph type="subTitle" idx="1"/>
          </p:nvPr>
        </p:nvSpPr>
        <p:spPr>
          <a:xfrm>
            <a:off x="457200" y="2319722"/>
            <a:ext cx="8229600" cy="1728192"/>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0"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457200" y="1302610"/>
            <a:ext cx="8229600" cy="3177352"/>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0" name=""/>
        <p:cNvGrpSpPr/>
        <p:nvPr/>
      </p:nvGrpSpPr>
      <p:grpSpPr>
        <a:xfrm>
          <a:off x="0" y="0"/>
          <a:ext cx="0" cy="0"/>
          <a:chOff x="0" y="0"/>
          <a:chExt cx="0" cy="0"/>
        </a:xfrm>
      </p:grpSpPr>
      <p:sp>
        <p:nvSpPr>
          <p:cNvPr id="1094" name="縦書きタイトル 1"/>
          <p:cNvSpPr>
            <a:spLocks noGrp="1"/>
          </p:cNvSpPr>
          <p:nvPr>
            <p:ph type="title" orient="vert"/>
          </p:nvPr>
        </p:nvSpPr>
        <p:spPr>
          <a:xfrm>
            <a:off x="6629400" y="205979"/>
            <a:ext cx="2057400" cy="4273983"/>
          </a:xfrm>
        </p:spPr>
        <p:txBody>
          <a:bodyPr vert="eaVert"/>
          <a:lstStyle/>
          <a:p>
            <a:r>
              <a:rPr kumimoji="1" lang="ja-JP" altLang="en-US" smtClean="0"/>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457200" y="205979"/>
            <a:ext cx="6019800" cy="4273983"/>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0"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1038" name="コンテンツ プレースホルダー 2"/>
          <p:cNvSpPr>
            <a:spLocks noGrp="1"/>
          </p:cNvSpPr>
          <p:nvPr>
            <p:ph idx="1"/>
          </p:nvPr>
        </p:nvSpPr>
        <p:spPr>
          <a:xfrm>
            <a:off x="457200" y="1302610"/>
            <a:ext cx="8229600" cy="3211004"/>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2015/3/10</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0" name=""/>
        <p:cNvGrpSpPr/>
        <p:nvPr/>
      </p:nvGrpSpPr>
      <p:grpSpPr>
        <a:xfrm>
          <a:off x="0" y="0"/>
          <a:ext cx="0" cy="0"/>
          <a:chOff x="0" y="0"/>
          <a:chExt cx="0" cy="0"/>
        </a:xfrm>
      </p:grpSpPr>
      <p:sp>
        <p:nvSpPr>
          <p:cNvPr id="1043" name="タイトル 1"/>
          <p:cNvSpPr>
            <a:spLocks noGrp="1"/>
          </p:cNvSpPr>
          <p:nvPr>
            <p:ph type="title"/>
          </p:nvPr>
        </p:nvSpPr>
        <p:spPr>
          <a:xfrm>
            <a:off x="457200" y="2211710"/>
            <a:ext cx="8229600" cy="792088"/>
          </a:xfrm>
        </p:spPr>
        <p:txBody>
          <a:bodyPr anchor="t"/>
          <a:lstStyle>
            <a:lvl1pPr algn="ctr">
              <a:defRPr sz="4000" b="0" cap="all"/>
            </a:lvl1pPr>
          </a:lstStyle>
          <a:p>
            <a:r>
              <a:rPr kumimoji="1" lang="ja-JP" altLang="en-US" smtClean="0"/>
              <a:t>マスター タイトルの書式設定</a:t>
            </a:r>
            <a:endParaRPr kumimoji="1" lang="ja-JP" altLang="en-US" dirty="0"/>
          </a:p>
        </p:txBody>
      </p:sp>
      <p:sp>
        <p:nvSpPr>
          <p:cNvPr id="1044" name="テキスト プレースホルダー 2"/>
          <p:cNvSpPr>
            <a:spLocks noGrp="1"/>
          </p:cNvSpPr>
          <p:nvPr>
            <p:ph type="body" idx="1"/>
          </p:nvPr>
        </p:nvSpPr>
        <p:spPr>
          <a:xfrm>
            <a:off x="457200" y="888562"/>
            <a:ext cx="8229600" cy="1323148"/>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0"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50" name="コンテンツ プレースホルダー 2"/>
          <p:cNvSpPr>
            <a:spLocks noGrp="1"/>
          </p:cNvSpPr>
          <p:nvPr>
            <p:ph sz="half" idx="1"/>
          </p:nvPr>
        </p:nvSpPr>
        <p:spPr>
          <a:xfrm>
            <a:off x="457200" y="1302611"/>
            <a:ext cx="3970784" cy="31773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1" name="コンテンツ プレースホルダー 3"/>
          <p:cNvSpPr>
            <a:spLocks noGrp="1"/>
          </p:cNvSpPr>
          <p:nvPr>
            <p:ph sz="half" idx="2"/>
          </p:nvPr>
        </p:nvSpPr>
        <p:spPr>
          <a:xfrm>
            <a:off x="4680012" y="1302611"/>
            <a:ext cx="4006788" cy="31773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2015/6/24</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0"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dirty="0"/>
          </a:p>
        </p:txBody>
      </p:sp>
      <p:sp>
        <p:nvSpPr>
          <p:cNvPr id="1057" name="テキスト プレースホルダー 2"/>
          <p:cNvSpPr>
            <a:spLocks noGrp="1"/>
          </p:cNvSpPr>
          <p:nvPr>
            <p:ph type="body" idx="1"/>
          </p:nvPr>
        </p:nvSpPr>
        <p:spPr>
          <a:xfrm>
            <a:off x="457200" y="1151335"/>
            <a:ext cx="397078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58" name="コンテンツ プレースホルダー 3"/>
          <p:cNvSpPr>
            <a:spLocks noGrp="1"/>
          </p:cNvSpPr>
          <p:nvPr>
            <p:ph sz="half" idx="2"/>
          </p:nvPr>
        </p:nvSpPr>
        <p:spPr>
          <a:xfrm>
            <a:off x="457200" y="1631156"/>
            <a:ext cx="3970784" cy="2848806"/>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9" name="テキスト プレースホルダー 4"/>
          <p:cNvSpPr>
            <a:spLocks noGrp="1"/>
          </p:cNvSpPr>
          <p:nvPr>
            <p:ph type="body" sz="quarter" idx="3"/>
          </p:nvPr>
        </p:nvSpPr>
        <p:spPr>
          <a:xfrm>
            <a:off x="4716016" y="1151335"/>
            <a:ext cx="397078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60" name="コンテンツ プレースホルダー 5"/>
          <p:cNvSpPr>
            <a:spLocks noGrp="1"/>
          </p:cNvSpPr>
          <p:nvPr>
            <p:ph sz="quarter" idx="4"/>
          </p:nvPr>
        </p:nvSpPr>
        <p:spPr>
          <a:xfrm>
            <a:off x="4716016" y="1631156"/>
            <a:ext cx="3970784" cy="2848806"/>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0"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0"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0" name=""/>
        <p:cNvGrpSpPr/>
        <p:nvPr/>
      </p:nvGrpSpPr>
      <p:grpSpPr>
        <a:xfrm>
          <a:off x="0" y="0"/>
          <a:ext cx="0" cy="0"/>
          <a:chOff x="0" y="0"/>
          <a:chExt cx="0" cy="0"/>
        </a:xfrm>
      </p:grpSpPr>
      <p:sp>
        <p:nvSpPr>
          <p:cNvPr id="1074" name="タイトル 1"/>
          <p:cNvSpPr>
            <a:spLocks noGrp="1"/>
          </p:cNvSpPr>
          <p:nvPr>
            <p:ph type="title"/>
          </p:nvPr>
        </p:nvSpPr>
        <p:spPr>
          <a:xfrm>
            <a:off x="457201" y="204787"/>
            <a:ext cx="3008313" cy="871538"/>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75" name="コンテンツ プレースホルダー 2"/>
          <p:cNvSpPr>
            <a:spLocks noGrp="1"/>
          </p:cNvSpPr>
          <p:nvPr>
            <p:ph idx="1"/>
          </p:nvPr>
        </p:nvSpPr>
        <p:spPr>
          <a:xfrm>
            <a:off x="3635896" y="204789"/>
            <a:ext cx="4727438" cy="42317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76" name="テキスト プレースホルダー 3"/>
          <p:cNvSpPr>
            <a:spLocks noGrp="1"/>
          </p:cNvSpPr>
          <p:nvPr>
            <p:ph type="body" sz="half" idx="2"/>
          </p:nvPr>
        </p:nvSpPr>
        <p:spPr>
          <a:xfrm>
            <a:off x="457202" y="1275606"/>
            <a:ext cx="3008312" cy="320435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0" name=""/>
        <p:cNvGrpSpPr/>
        <p:nvPr/>
      </p:nvGrpSpPr>
      <p:grpSpPr>
        <a:xfrm>
          <a:off x="0" y="0"/>
          <a:ext cx="0" cy="0"/>
          <a:chOff x="0" y="0"/>
          <a:chExt cx="0" cy="0"/>
        </a:xfrm>
      </p:grpSpPr>
      <p:sp>
        <p:nvSpPr>
          <p:cNvPr id="1081" name="タイトル 1"/>
          <p:cNvSpPr>
            <a:spLocks noGrp="1"/>
          </p:cNvSpPr>
          <p:nvPr>
            <p:ph type="title"/>
          </p:nvPr>
        </p:nvSpPr>
        <p:spPr>
          <a:xfrm>
            <a:off x="1792288" y="3516855"/>
            <a:ext cx="5486400" cy="425054"/>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82" name="図プレースホルダー 2"/>
          <p:cNvSpPr>
            <a:spLocks noGrp="1"/>
          </p:cNvSpPr>
          <p:nvPr>
            <p:ph type="pic" idx="1"/>
          </p:nvPr>
        </p:nvSpPr>
        <p:spPr>
          <a:xfrm>
            <a:off x="1792288" y="159482"/>
            <a:ext cx="5486400" cy="328412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smtClean="0"/>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792288" y="3975907"/>
            <a:ext cx="5486400" cy="50405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2519772" y="4677984"/>
            <a:ext cx="4104456" cy="273844"/>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457200" y="313990"/>
            <a:ext cx="8229600" cy="745592"/>
          </a:xfrm>
          <a:prstGeom prst="rect">
            <a:avLst/>
          </a:prstGeom>
        </p:spPr>
        <p:txBody>
          <a:bodyPr vert="horz" lIns="91440" tIns="45720" rIns="91440" bIns="45720" rtlCol="0" anchor="ctr">
            <a:normAutofit/>
          </a:bodyPr>
          <a:lstStyle/>
          <a:p>
            <a:r>
              <a:rPr kumimoji="1" lang="ja-JP" altLang="en-US" dirty="0" smtClean="0"/>
              <a:t>マスター タイトルの書式設定</a:t>
            </a:r>
            <a:endParaRPr kumimoji="1" lang="ja-JP" altLang="en-US" dirty="0"/>
          </a:p>
        </p:txBody>
      </p:sp>
      <p:sp>
        <p:nvSpPr>
          <p:cNvPr id="1027" name="テキスト プレースホルダー 2"/>
          <p:cNvSpPr>
            <a:spLocks noGrp="1"/>
          </p:cNvSpPr>
          <p:nvPr>
            <p:ph type="body" idx="1"/>
          </p:nvPr>
        </p:nvSpPr>
        <p:spPr>
          <a:xfrm>
            <a:off x="457200" y="1302610"/>
            <a:ext cx="8229600" cy="3211004"/>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en-US" altLang="ja-JP" dirty="0" smtClean="0"/>
          </a:p>
          <a:p>
            <a:pPr lvl="5"/>
            <a:r>
              <a:rPr kumimoji="1" lang="ja-JP" altLang="en-US" dirty="0" smtClean="0"/>
              <a:t>第 </a:t>
            </a:r>
            <a:r>
              <a:rPr kumimoji="1" lang="en-US" altLang="ja-JP" dirty="0" smtClean="0"/>
              <a:t>6 </a:t>
            </a:r>
            <a:r>
              <a:rPr kumimoji="1" lang="ja-JP" altLang="en-US" dirty="0" smtClean="0"/>
              <a:t>レベル</a:t>
            </a:r>
          </a:p>
          <a:p>
            <a:pPr lvl="6"/>
            <a:r>
              <a:rPr kumimoji="1" lang="ja-JP" altLang="en-US" dirty="0" smtClean="0"/>
              <a:t>第 </a:t>
            </a:r>
            <a:r>
              <a:rPr kumimoji="1" lang="en-US" altLang="ja-JP" dirty="0" smtClean="0"/>
              <a:t>7 </a:t>
            </a:r>
            <a:r>
              <a:rPr kumimoji="1" lang="ja-JP" altLang="en-US" dirty="0" smtClean="0"/>
              <a:t>レベル</a:t>
            </a:r>
          </a:p>
          <a:p>
            <a:pPr lvl="7"/>
            <a:r>
              <a:rPr kumimoji="1" lang="ja-JP" altLang="en-US" dirty="0" smtClean="0"/>
              <a:t>第 </a:t>
            </a:r>
            <a:r>
              <a:rPr kumimoji="1" lang="en-US" altLang="ja-JP" dirty="0" smtClean="0"/>
              <a:t>8 </a:t>
            </a:r>
            <a:r>
              <a:rPr kumimoji="1" lang="ja-JP" altLang="en-US" dirty="0" smtClean="0"/>
              <a:t>レベル</a:t>
            </a:r>
          </a:p>
          <a:p>
            <a:pPr lvl="8"/>
            <a:r>
              <a:rPr kumimoji="1" lang="ja-JP" altLang="en-US" dirty="0" smtClean="0"/>
              <a:t>第 </a:t>
            </a:r>
            <a:r>
              <a:rPr kumimoji="1" lang="en-US" altLang="ja-JP" dirty="0" smtClean="0"/>
              <a:t>9 </a:t>
            </a:r>
            <a:r>
              <a:rPr kumimoji="1" lang="ja-JP" altLang="en-US" dirty="0" smtClean="0"/>
              <a:t>レベル</a:t>
            </a:r>
          </a:p>
        </p:txBody>
      </p:sp>
      <p:sp>
        <p:nvSpPr>
          <p:cNvPr id="1028" name="日付プレースホルダー 3"/>
          <p:cNvSpPr>
            <a:spLocks noGrp="1"/>
          </p:cNvSpPr>
          <p:nvPr>
            <p:ph type="dt" sz="half" idx="2"/>
          </p:nvPr>
        </p:nvSpPr>
        <p:spPr>
          <a:xfrm>
            <a:off x="457200" y="4677984"/>
            <a:ext cx="1882552" cy="273844"/>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2015/3/10</a:t>
            </a:fld>
            <a:endParaRPr lang="ja-JP" altLang="en-US" dirty="0"/>
          </a:p>
        </p:txBody>
      </p:sp>
      <p:sp>
        <p:nvSpPr>
          <p:cNvPr id="1029" name="スライド番号プレースホルダー 5"/>
          <p:cNvSpPr>
            <a:spLocks noGrp="1"/>
          </p:cNvSpPr>
          <p:nvPr>
            <p:ph type="sldNum" sz="quarter" idx="4"/>
          </p:nvPr>
        </p:nvSpPr>
        <p:spPr>
          <a:xfrm>
            <a:off x="6768244" y="4677984"/>
            <a:ext cx="1918556" cy="273844"/>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6.xml.rels><?xml version="1.0" encoding="UTF-8"?><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07" name="テキスト 12"/>
          <p:cNvSpPr txBox="1"/>
          <p:nvPr/>
        </p:nvSpPr>
        <p:spPr>
          <a:xfrm>
            <a:off x="0" y="-20789"/>
            <a:ext cx="9143747" cy="287661"/>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記載に当たっての注意点</a:t>
            </a:r>
            <a:endParaRPr lang="ja-JP" altLang="en-US">
              <a:solidFill>
                <a:schemeClr val="bg1"/>
              </a:solidFill>
              <a:latin typeface="HG丸ｺﾞｼｯｸM-PRO"/>
              <a:ea typeface="HG丸ｺﾞｼｯｸM-PRO"/>
            </a:endParaRPr>
          </a:p>
        </p:txBody>
      </p:sp>
      <p:sp>
        <p:nvSpPr>
          <p:cNvPr id="1108" name="スライド番号プレースホルダー 96"/>
          <p:cNvSpPr>
            <a:spLocks noGrp="1"/>
          </p:cNvSpPr>
          <p:nvPr>
            <p:ph type="sldNum" sz="quarter" idx="12"/>
          </p:nvPr>
        </p:nvSpPr>
        <p:spPr>
          <a:xfrm>
            <a:off x="8739966" y="4783455"/>
            <a:ext cx="396240" cy="360045"/>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0</a:t>
            </a:fld>
            <a:endParaRPr kumimoji="1" lang="ja-JP" altLang="en-US">
              <a:solidFill>
                <a:schemeClr val="bg1"/>
              </a:solidFill>
              <a:latin typeface="BIZ UDPゴシック"/>
              <a:ea typeface="BIZ UDPゴシック"/>
            </a:endParaRPr>
          </a:p>
        </p:txBody>
      </p:sp>
      <p:sp>
        <p:nvSpPr>
          <p:cNvPr id="1109" name="直線 16"/>
          <p:cNvSpPr/>
          <p:nvPr/>
        </p:nvSpPr>
        <p:spPr>
          <a:xfrm>
            <a:off x="0" y="517072"/>
            <a:ext cx="9093402"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10" name="テキスト 49"/>
          <p:cNvSpPr txBox="1"/>
          <p:nvPr/>
        </p:nvSpPr>
        <p:spPr>
          <a:xfrm>
            <a:off x="181841" y="701386"/>
            <a:ext cx="8712000" cy="3138428"/>
          </a:xfrm>
          <a:prstGeom prst="rect">
            <a:avLst/>
          </a:prstGeom>
        </p:spPr>
        <p:txBody>
          <a:bodyPr>
            <a:spAutoFit/>
          </a:bodyPr>
          <a:p>
            <a:pPr>
              <a:defRPr lang="ja-JP" altLang="en-US"/>
            </a:pPr>
            <a:r>
              <a:rPr lang="ja-JP" altLang="en-US">
                <a:latin typeface="BIZ UDゴシック"/>
                <a:ea typeface="BIZ UDゴシック"/>
              </a:rPr>
              <a:t>・図、表、写真、イラスト等は自由に挿入していただいて構いません。</a:t>
            </a:r>
            <a:r>
              <a:rPr lang="ja-JP" altLang="en-US">
                <a:latin typeface="BIZ UDゴシック"/>
                <a:ea typeface="BIZ UDゴシック"/>
              </a:rPr>
              <a:t>ただし、提出時のファイルサイズが10</a:t>
            </a:r>
            <a:r>
              <a:rPr lang="ja-JP" altLang="en-US">
                <a:solidFill>
                  <a:schemeClr val="tx1"/>
                </a:solidFill>
                <a:latin typeface="BIZ UDゴシック"/>
                <a:ea typeface="BIZ UDゴシック"/>
              </a:rPr>
              <a:t>ＭＢ</a:t>
            </a:r>
            <a:r>
              <a:rPr lang="ja-JP" altLang="en-US">
                <a:latin typeface="BIZ UDゴシック"/>
                <a:ea typeface="BIZ UDゴシック"/>
              </a:rPr>
              <a:t>までになるように収めてください。</a:t>
            </a:r>
            <a:endParaRPr lang="ja-JP" altLang="en-US">
              <a:latin typeface="BIZ UDゴシック"/>
              <a:ea typeface="BIZ UDゴシック"/>
            </a:endParaRPr>
          </a:p>
          <a:p>
            <a:pPr>
              <a:defRPr lang="ja-JP" altLang="en-US"/>
            </a:pPr>
            <a:endParaRPr lang="ja-JP" altLang="en-US">
              <a:latin typeface="BIZ UDゴシック"/>
              <a:ea typeface="BIZ UDゴシック"/>
            </a:endParaRPr>
          </a:p>
          <a:p>
            <a:pPr>
              <a:defRPr lang="ja-JP" altLang="en-US"/>
            </a:pPr>
            <a:r>
              <a:rPr lang="ja-JP" altLang="en-US">
                <a:latin typeface="BIZ UDゴシック"/>
                <a:ea typeface="BIZ UDゴシック"/>
              </a:rPr>
              <a:t>・フォントサイズは12以上で作成してください。</a:t>
            </a:r>
            <a:endParaRPr lang="ja-JP" altLang="en-US">
              <a:latin typeface="BIZ UDゴシック"/>
              <a:ea typeface="BIZ UDゴシック"/>
            </a:endParaRPr>
          </a:p>
          <a:p>
            <a:pPr>
              <a:defRPr lang="ja-JP" altLang="en-US"/>
            </a:pPr>
            <a:endParaRPr lang="ja-JP" altLang="en-US">
              <a:latin typeface="BIZ UDゴシック"/>
              <a:ea typeface="BIZ UDゴシック"/>
            </a:endParaRPr>
          </a:p>
          <a:p>
            <a:pPr>
              <a:defRPr lang="ja-JP" altLang="en-US"/>
            </a:pPr>
            <a:r>
              <a:rPr lang="ja-JP" altLang="en-US">
                <a:latin typeface="BIZ UDゴシック"/>
                <a:ea typeface="BIZ UDゴシック"/>
              </a:rPr>
              <a:t>・枠内に</a:t>
            </a:r>
            <a:r>
              <a:rPr lang="ja-JP" altLang="en-US">
                <a:latin typeface="BIZ UDゴシック"/>
                <a:ea typeface="BIZ UDゴシック"/>
              </a:rPr>
              <a:t>収まらなければ、必要に応じて調整し、スライドを追加してご記載ください。</a:t>
            </a:r>
            <a:endParaRPr lang="ja-JP" altLang="en-US">
              <a:solidFill>
                <a:srgbClr val="FF0000"/>
              </a:solidFill>
              <a:latin typeface="BIZ UDゴシック"/>
              <a:ea typeface="BIZ UDゴシック"/>
            </a:endParaRPr>
          </a:p>
          <a:p>
            <a:pPr>
              <a:defRPr lang="ja-JP" altLang="en-US"/>
            </a:pPr>
            <a:endParaRPr lang="ja-JP" altLang="en-US">
              <a:latin typeface="BIZ UDゴシック"/>
              <a:ea typeface="BIZ UDゴシック"/>
            </a:endParaRPr>
          </a:p>
          <a:p>
            <a:pPr>
              <a:defRPr lang="ja-JP" altLang="en-US"/>
            </a:pPr>
            <a:r>
              <a:rPr lang="ja-JP" altLang="en-US">
                <a:latin typeface="BIZ UDゴシック"/>
                <a:ea typeface="BIZ UDゴシック"/>
              </a:rPr>
              <a:t>・なるべく平易な言葉で記入してください。</a:t>
            </a:r>
            <a:r>
              <a:rPr lang="ja-JP" altLang="en-US">
                <a:latin typeface="BIZ UDゴシック"/>
                <a:ea typeface="BIZ UDゴシック"/>
              </a:rPr>
              <a:t>専門用語を用いる場合は、適宜注釈を入れてください。</a:t>
            </a:r>
            <a:endParaRPr lang="ja-JP" altLang="en-US">
              <a:solidFill>
                <a:srgbClr val="FF0000"/>
              </a:solidFill>
              <a:latin typeface="BIZ UDゴシック"/>
              <a:ea typeface="BIZ UDゴシック"/>
            </a:endParaRPr>
          </a:p>
          <a:p>
            <a:pPr>
              <a:defRPr lang="ja-JP" altLang="en-US"/>
            </a:pPr>
            <a:endParaRPr lang="ja-JP" altLang="en-US">
              <a:latin typeface="BIZ UDゴシック"/>
              <a:ea typeface="BIZ UD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12" name="テキスト 12"/>
          <p:cNvSpPr txBox="1"/>
          <p:nvPr/>
        </p:nvSpPr>
        <p:spPr>
          <a:xfrm>
            <a:off x="0" y="-20789"/>
            <a:ext cx="9143747" cy="287661"/>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１　取組の要旨</a:t>
            </a:r>
            <a:endParaRPr lang="ja-JP" altLang="en-US">
              <a:solidFill>
                <a:schemeClr val="bg1"/>
              </a:solidFill>
              <a:latin typeface="HG丸ｺﾞｼｯｸM-PRO"/>
              <a:ea typeface="HG丸ｺﾞｼｯｸM-PRO"/>
            </a:endParaRPr>
          </a:p>
        </p:txBody>
      </p:sp>
      <p:sp>
        <p:nvSpPr>
          <p:cNvPr id="1113" name="スライド番号プレースホルダー 96"/>
          <p:cNvSpPr>
            <a:spLocks noGrp="1"/>
          </p:cNvSpPr>
          <p:nvPr>
            <p:ph type="sldNum" sz="quarter" idx="12"/>
          </p:nvPr>
        </p:nvSpPr>
        <p:spPr>
          <a:xfrm>
            <a:off x="8739966" y="4783455"/>
            <a:ext cx="396240" cy="360045"/>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1</a:t>
            </a:fld>
            <a:endParaRPr kumimoji="1" lang="ja-JP" altLang="en-US">
              <a:solidFill>
                <a:schemeClr val="bg1"/>
              </a:solidFill>
              <a:latin typeface="BIZ UDPゴシック"/>
              <a:ea typeface="BIZ UDPゴシック"/>
            </a:endParaRPr>
          </a:p>
        </p:txBody>
      </p:sp>
      <p:sp>
        <p:nvSpPr>
          <p:cNvPr id="1114" name="直線 16"/>
          <p:cNvSpPr/>
          <p:nvPr/>
        </p:nvSpPr>
        <p:spPr>
          <a:xfrm>
            <a:off x="0" y="517072"/>
            <a:ext cx="9093402"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15" name="テキスト 17"/>
          <p:cNvSpPr txBox="1"/>
          <p:nvPr/>
        </p:nvSpPr>
        <p:spPr>
          <a:xfrm>
            <a:off x="-17342" y="264616"/>
            <a:ext cx="916706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17" name="テキスト 13"/>
          <p:cNvSpPr txBox="1"/>
          <p:nvPr/>
        </p:nvSpPr>
        <p:spPr>
          <a:xfrm>
            <a:off x="4268" y="994006"/>
            <a:ext cx="9085916" cy="273653"/>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取組のポイント</a:t>
            </a:r>
            <a:endParaRPr lang="ja-JP" altLang="en-US" sz="1400">
              <a:latin typeface="BIZ UDゴシック"/>
              <a:ea typeface="BIZ UDゴシック"/>
            </a:endParaRPr>
          </a:p>
        </p:txBody>
      </p:sp>
      <p:sp>
        <p:nvSpPr>
          <p:cNvPr id="1118" name="テキスト 19"/>
          <p:cNvSpPr txBox="1"/>
          <p:nvPr/>
        </p:nvSpPr>
        <p:spPr>
          <a:xfrm>
            <a:off x="3415" y="1263588"/>
            <a:ext cx="9093787" cy="460772"/>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100">
              <a:latin typeface="BIZ UDゴシック"/>
              <a:ea typeface="BIZ UDゴシック"/>
            </a:endParaRPr>
          </a:p>
          <a:p>
            <a:pPr>
              <a:defRPr lang="ja-JP" altLang="en-US"/>
            </a:pPr>
            <a:endParaRPr lang="ja-JP" altLang="en-US" sz="1200">
              <a:latin typeface="BIZ UDゴシック"/>
              <a:ea typeface="BIZ UDゴシック"/>
            </a:endParaRPr>
          </a:p>
        </p:txBody>
      </p:sp>
      <p:sp>
        <p:nvSpPr>
          <p:cNvPr id="1119" name="テキスト 51"/>
          <p:cNvSpPr txBox="1"/>
          <p:nvPr/>
        </p:nvSpPr>
        <p:spPr>
          <a:xfrm>
            <a:off x="5028888" y="1120574"/>
            <a:ext cx="4069814" cy="399217"/>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取組の結果や成果について要約してください。</a:t>
            </a:r>
            <a:endParaRPr lang="ja-JP" altLang="en-US">
              <a:latin typeface="BIZ UDゴシック"/>
              <a:ea typeface="BIZ UDゴシック"/>
            </a:endParaRPr>
          </a:p>
          <a:p>
            <a:pPr>
              <a:defRPr lang="ja-JP" altLang="en-US"/>
            </a:pPr>
            <a:r>
              <a:rPr lang="ja-JP" altLang="en-US" sz="1000">
                <a:latin typeface="BIZ UDゴシック"/>
                <a:ea typeface="BIZ UDゴシック"/>
              </a:rPr>
              <a:t>（100文字以内を目安に）</a:t>
            </a:r>
            <a:endParaRPr lang="ja-JP" altLang="en-US" sz="1000">
              <a:latin typeface="BIZ UDゴシック"/>
              <a:ea typeface="BIZ UDゴシック"/>
            </a:endParaRPr>
          </a:p>
        </p:txBody>
      </p:sp>
      <p:sp>
        <p:nvSpPr>
          <p:cNvPr id="1120" name="テキスト 13"/>
          <p:cNvSpPr txBox="1"/>
          <p:nvPr/>
        </p:nvSpPr>
        <p:spPr>
          <a:xfrm>
            <a:off x="-3983" y="1728445"/>
            <a:ext cx="9094169" cy="261482"/>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取組の</a:t>
            </a:r>
            <a:r>
              <a:rPr lang="ja-JP" altLang="en-US" sz="1200">
                <a:latin typeface="BIZ UDゴシック"/>
                <a:ea typeface="BIZ UDゴシック"/>
              </a:rPr>
              <a:t>要旨</a:t>
            </a:r>
            <a:endParaRPr lang="ja-JP" altLang="en-US" sz="1400">
              <a:latin typeface="BIZ UDゴシック"/>
              <a:ea typeface="BIZ UDゴシック"/>
            </a:endParaRPr>
          </a:p>
        </p:txBody>
      </p:sp>
      <p:sp>
        <p:nvSpPr>
          <p:cNvPr id="1121" name="テキスト 60"/>
          <p:cNvSpPr txBox="1"/>
          <p:nvPr/>
        </p:nvSpPr>
        <p:spPr>
          <a:xfrm>
            <a:off x="144" y="4042110"/>
            <a:ext cx="9088860" cy="101477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■取組を進めるにあたって工夫した点、苦労した点</a:t>
            </a:r>
            <a:endParaRPr lang="ja-JP" altLang="en-US">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p:txBody>
      </p:sp>
      <p:sp>
        <p:nvSpPr>
          <p:cNvPr id="1123" name="テキスト 19"/>
          <p:cNvSpPr txBox="1"/>
          <p:nvPr/>
        </p:nvSpPr>
        <p:spPr>
          <a:xfrm>
            <a:off x="-944" y="1998586"/>
            <a:ext cx="9094673" cy="101477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■取組の内容</a:t>
            </a:r>
            <a:endParaRPr lang="ja-JP" altLang="en-US">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p:txBody>
      </p:sp>
      <p:sp>
        <p:nvSpPr>
          <p:cNvPr id="1124" name="テキスト 58"/>
          <p:cNvSpPr txBox="1"/>
          <p:nvPr/>
        </p:nvSpPr>
        <p:spPr>
          <a:xfrm>
            <a:off x="5025153" y="1869543"/>
            <a:ext cx="4068250" cy="553105"/>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取組の内容について、具体的に記載してください。業界独自の用語については、なるべくわかりやすく、予備知識のない方にも理解ができるような表現で記載してください。</a:t>
            </a:r>
            <a:endParaRPr lang="ja-JP" altLang="en-US" sz="1000">
              <a:latin typeface="BIZ UDゴシック"/>
              <a:ea typeface="BIZ UDゴシック"/>
            </a:endParaRPr>
          </a:p>
        </p:txBody>
      </p:sp>
      <p:sp>
        <p:nvSpPr>
          <p:cNvPr id="1126" name="テキスト 59"/>
          <p:cNvSpPr txBox="1"/>
          <p:nvPr/>
        </p:nvSpPr>
        <p:spPr>
          <a:xfrm>
            <a:off x="836" y="3020349"/>
            <a:ext cx="9092239" cy="101477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取組のきっかけ・背景・ストーリー</a:t>
            </a:r>
            <a:endParaRPr lang="ja-JP" altLang="en-US">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p:txBody>
      </p:sp>
      <p:sp>
        <p:nvSpPr>
          <p:cNvPr id="1127" name="テキスト 66"/>
          <p:cNvSpPr txBox="1"/>
          <p:nvPr/>
        </p:nvSpPr>
        <p:spPr>
          <a:xfrm>
            <a:off x="5021793" y="3024271"/>
            <a:ext cx="4068250" cy="399217"/>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デジタル化の</a:t>
            </a:r>
            <a:r>
              <a:rPr lang="ja-JP" altLang="en-US" sz="1000">
                <a:latin typeface="BIZ UDゴシック"/>
                <a:ea typeface="BIZ UDゴシック"/>
              </a:rPr>
              <a:t>取組に至るきっかけや背景、ストーリーなどを記載してください。</a:t>
            </a:r>
            <a:endParaRPr lang="ja-JP" altLang="en-US" sz="1000">
              <a:latin typeface="BIZ UDゴシック"/>
              <a:ea typeface="BIZ UDゴシック"/>
            </a:endParaRPr>
          </a:p>
        </p:txBody>
      </p:sp>
      <p:sp>
        <p:nvSpPr>
          <p:cNvPr id="1130" name="テキスト 13"/>
          <p:cNvSpPr txBox="1"/>
          <p:nvPr/>
        </p:nvSpPr>
        <p:spPr>
          <a:xfrm>
            <a:off x="-2743" y="538034"/>
            <a:ext cx="9085916" cy="186555"/>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取組のタイトル</a:t>
            </a:r>
            <a:endParaRPr lang="ja-JP" altLang="en-US" sz="1400">
              <a:latin typeface="BIZ UDゴシック"/>
              <a:ea typeface="BIZ UDゴシック"/>
            </a:endParaRPr>
          </a:p>
        </p:txBody>
      </p:sp>
      <p:sp>
        <p:nvSpPr>
          <p:cNvPr id="1131" name="テキスト 19"/>
          <p:cNvSpPr txBox="1"/>
          <p:nvPr/>
        </p:nvSpPr>
        <p:spPr>
          <a:xfrm>
            <a:off x="-3596" y="725727"/>
            <a:ext cx="9093787" cy="276106"/>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p:txBody>
      </p:sp>
      <p:sp>
        <p:nvSpPr>
          <p:cNvPr id="1132" name="テキスト 51"/>
          <p:cNvSpPr txBox="1"/>
          <p:nvPr/>
        </p:nvSpPr>
        <p:spPr>
          <a:xfrm>
            <a:off x="5023258" y="631311"/>
            <a:ext cx="4069814" cy="245328"/>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取組のタイトルを記載してください。</a:t>
            </a:r>
            <a:r>
              <a:rPr lang="ja-JP" altLang="en-US" sz="1000">
                <a:latin typeface="BIZ UDゴシック"/>
                <a:ea typeface="BIZ UDゴシック"/>
              </a:rPr>
              <a:t>（30～40文字程度）</a:t>
            </a:r>
            <a:endParaRPr lang="ja-JP" altLang="en-US" sz="1000">
              <a:latin typeface="BIZ UDゴシック"/>
              <a:ea typeface="BIZ UDゴシック"/>
            </a:endParaRPr>
          </a:p>
        </p:txBody>
      </p:sp>
      <p:sp>
        <p:nvSpPr>
          <p:cNvPr id="1128" name="テキスト 67"/>
          <p:cNvSpPr txBox="1"/>
          <p:nvPr/>
        </p:nvSpPr>
        <p:spPr>
          <a:xfrm>
            <a:off x="5024822" y="4049114"/>
            <a:ext cx="4068250" cy="553105"/>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デ</a:t>
            </a:r>
            <a:r>
              <a:rPr lang="ja-JP" altLang="en-US" sz="1000">
                <a:latin typeface="BIZ UDゴシック"/>
                <a:ea typeface="BIZ UDゴシック"/>
              </a:rPr>
              <a:t>ジタル化を組織で浸透させるための工夫や、限られた人員や資源の中、</a:t>
            </a:r>
            <a:r>
              <a:rPr lang="ja-JP" altLang="en-US" sz="1000">
                <a:latin typeface="BIZ UDゴシック"/>
                <a:ea typeface="BIZ UDゴシック"/>
              </a:rPr>
              <a:t>省コストのために工夫した点、また</a:t>
            </a:r>
            <a:r>
              <a:rPr lang="ja-JP" altLang="en-US" sz="1000">
                <a:latin typeface="BIZ UDゴシック"/>
                <a:ea typeface="BIZ UDゴシック"/>
              </a:rPr>
              <a:t>取組過程で発生した課題</a:t>
            </a:r>
            <a:r>
              <a:rPr lang="ja-JP" altLang="en-US" sz="1000">
                <a:latin typeface="BIZ UDゴシック"/>
                <a:ea typeface="BIZ UDゴシック"/>
              </a:rPr>
              <a:t>解決において苦労した点など記載してください</a:t>
            </a:r>
            <a:r>
              <a:rPr lang="ja-JP" altLang="en-US" sz="1000">
                <a:latin typeface="BIZ UDゴシック"/>
                <a:ea typeface="BIZ UDゴシック"/>
              </a:rPr>
              <a:t>。</a:t>
            </a:r>
            <a:endParaRPr lang="ja-JP" altLang="en-US" sz="1000">
              <a:latin typeface="BIZ UDゴシック"/>
              <a:ea typeface="BIZ UD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34" name="テキスト 12"/>
          <p:cNvSpPr txBox="1"/>
          <p:nvPr/>
        </p:nvSpPr>
        <p:spPr>
          <a:xfrm>
            <a:off x="0" y="-20789"/>
            <a:ext cx="9143747" cy="287661"/>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２　取組の効果や成果</a:t>
            </a:r>
            <a:endParaRPr lang="ja-JP" altLang="en-US">
              <a:solidFill>
                <a:schemeClr val="bg1"/>
              </a:solidFill>
              <a:latin typeface="HG丸ｺﾞｼｯｸM-PRO"/>
              <a:ea typeface="HG丸ｺﾞｼｯｸM-PRO"/>
            </a:endParaRPr>
          </a:p>
        </p:txBody>
      </p:sp>
      <p:sp>
        <p:nvSpPr>
          <p:cNvPr id="1135" name="スライド番号プレースホルダー 96"/>
          <p:cNvSpPr>
            <a:spLocks noGrp="1"/>
          </p:cNvSpPr>
          <p:nvPr>
            <p:ph type="sldNum" sz="quarter" idx="12"/>
          </p:nvPr>
        </p:nvSpPr>
        <p:spPr>
          <a:xfrm>
            <a:off x="8739966" y="4783455"/>
            <a:ext cx="396240" cy="360045"/>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2</a:t>
            </a:fld>
            <a:endParaRPr kumimoji="1" lang="ja-JP" altLang="en-US">
              <a:solidFill>
                <a:schemeClr val="bg1"/>
              </a:solidFill>
              <a:latin typeface="BIZ UDPゴシック"/>
              <a:ea typeface="BIZ UDPゴシック"/>
            </a:endParaRPr>
          </a:p>
        </p:txBody>
      </p:sp>
      <p:sp>
        <p:nvSpPr>
          <p:cNvPr id="1136" name="直線 16"/>
          <p:cNvSpPr/>
          <p:nvPr/>
        </p:nvSpPr>
        <p:spPr>
          <a:xfrm>
            <a:off x="0" y="517072"/>
            <a:ext cx="9093402"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37" name="テキスト 17"/>
          <p:cNvSpPr txBox="1"/>
          <p:nvPr/>
        </p:nvSpPr>
        <p:spPr>
          <a:xfrm>
            <a:off x="-17342" y="264616"/>
            <a:ext cx="916706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latin typeface="HG丸ｺﾞｼｯｸM-PRO"/>
              <a:ea typeface="HG丸ｺﾞｼｯｸM-PRO"/>
            </a:endParaRPr>
          </a:p>
        </p:txBody>
      </p:sp>
      <p:sp>
        <p:nvSpPr>
          <p:cNvPr id="1138" name="テキスト 19"/>
          <p:cNvSpPr txBox="1"/>
          <p:nvPr/>
        </p:nvSpPr>
        <p:spPr>
          <a:xfrm>
            <a:off x="31770" y="525015"/>
            <a:ext cx="9092963" cy="1938099"/>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経済的な成果</a:t>
            </a:r>
            <a:endParaRPr lang="ja-JP" altLang="en-US" sz="1200">
              <a:latin typeface="BIZ UDゴシック"/>
              <a:ea typeface="BIZ UDゴシック"/>
            </a:endParaRPr>
          </a:p>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39" name="テキスト 76"/>
          <p:cNvSpPr txBox="1"/>
          <p:nvPr/>
        </p:nvSpPr>
        <p:spPr>
          <a:xfrm>
            <a:off x="4452465" y="537946"/>
            <a:ext cx="4666915" cy="860881"/>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デジタル化に取り組んだ結果による経済的な効果について、下記の観点等で</a:t>
            </a:r>
            <a:r>
              <a:rPr lang="ja-JP" altLang="en-US" sz="1000">
                <a:latin typeface="BIZ UDゴシック"/>
                <a:ea typeface="BIZ UDゴシック"/>
              </a:rPr>
              <a:t>記入してください。</a:t>
            </a:r>
            <a:r>
              <a:rPr lang="ja-JP" altLang="en-US" sz="1000">
                <a:latin typeface="BIZ UDゴシック"/>
                <a:ea typeface="BIZ UDゴシック"/>
              </a:rPr>
              <a:t>その効果を取組前と取組後で比較ができるよう、具体的な数値（</a:t>
            </a:r>
            <a:r>
              <a:rPr lang="ja-JP" altLang="en-US" sz="1000">
                <a:latin typeface="BIZ UDゴシック"/>
                <a:ea typeface="BIZ UDゴシック"/>
              </a:rPr>
              <a:t>○％増、○％減など）を示してください。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　・業務効率性や生産性の向上、性能や品質面の向上等</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a:t>
            </a:r>
            <a:r>
              <a:rPr lang="ja-JP" altLang="en-US" sz="1000">
                <a:latin typeface="BIZ UDゴシック"/>
                <a:ea typeface="BIZ UDゴシック"/>
              </a:rPr>
              <a:t>売上や利益の増加、市場シェア拡大等</a:t>
            </a:r>
            <a:endParaRPr lang="ja-JP" altLang="en-US" sz="1000">
              <a:latin typeface="BIZ UDゴシック"/>
              <a:ea typeface="BIZ UDゴシック"/>
            </a:endParaRPr>
          </a:p>
        </p:txBody>
      </p:sp>
      <p:grpSp>
        <p:nvGrpSpPr>
          <p:cNvPr id="1140" name="グループ 88"/>
          <p:cNvGrpSpPr/>
          <p:nvPr/>
        </p:nvGrpSpPr>
        <p:grpSpPr>
          <a:xfrm>
            <a:off x="36296" y="2463126"/>
            <a:ext cx="9088437" cy="2492098"/>
            <a:chOff x="34836" y="738771"/>
            <a:chExt cx="9141324" cy="1408806"/>
          </a:xfrm>
        </p:grpSpPr>
        <p:sp>
          <p:nvSpPr>
            <p:cNvPr id="1141" name="テキスト 72"/>
            <p:cNvSpPr txBox="1"/>
            <p:nvPr/>
          </p:nvSpPr>
          <p:spPr>
            <a:xfrm>
              <a:off x="34836" y="738771"/>
              <a:ext cx="9141324" cy="1408806"/>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先進性、革新性</a:t>
              </a:r>
              <a:endParaRPr lang="ja-JP" altLang="en-US">
                <a:solidFill>
                  <a:srgbClr val="FF0000"/>
                </a:solidFill>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grpSp>
      <p:sp>
        <p:nvSpPr>
          <p:cNvPr id="1142" name="テキスト 91"/>
          <p:cNvSpPr txBox="1"/>
          <p:nvPr/>
        </p:nvSpPr>
        <p:spPr>
          <a:xfrm>
            <a:off x="4317644" y="2469300"/>
            <a:ext cx="4801137" cy="860881"/>
          </a:xfrm>
          <a:prstGeom prst="rect">
            <a:avLst/>
          </a:prstGeom>
          <a:solidFill>
            <a:srgbClr val="FFFFBE"/>
          </a:solidFill>
          <a:ln>
            <a:solidFill>
              <a:schemeClr val="tx1"/>
            </a:solidFill>
          </a:ln>
        </p:spPr>
        <p:txBody>
          <a:bodyPr wrap="square">
            <a:spAutoFit/>
          </a:bodyPr>
          <a:p>
            <a:pPr>
              <a:defRPr lang="ja-JP" altLang="en-US"/>
            </a:pPr>
            <a:r>
              <a:rPr lang="ja-JP" altLang="en-US" sz="1000">
                <a:solidFill>
                  <a:schemeClr val="tx1"/>
                </a:solidFill>
                <a:latin typeface="BIZ UDゴシック"/>
                <a:ea typeface="BIZ UDゴシック"/>
              </a:rPr>
              <a:t>　本取組における先進的又は革新的なポイントを下記の観点に基づき記載してください。</a:t>
            </a: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・地域や業界などにおける先進的な取り組み</a:t>
            </a:r>
            <a:endParaRPr lang="ja-JP" altLang="en-US">
              <a:solidFill>
                <a:schemeClr val="tx1"/>
              </a:solidFill>
            </a:endParaRPr>
          </a:p>
          <a:p>
            <a:pPr>
              <a:defRPr lang="ja-JP" altLang="en-US"/>
            </a:pPr>
            <a:r>
              <a:rPr lang="ja-JP" altLang="en-US" sz="1000">
                <a:solidFill>
                  <a:schemeClr val="tx1"/>
                </a:solidFill>
                <a:latin typeface="BIZ UDゴシック"/>
                <a:ea typeface="BIZ UDゴシック"/>
              </a:rPr>
              <a:t>・ビジネスモデルの変革や、新たな付加価値の創出などにつながる取り組み</a:t>
            </a: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・自社にとって過去</a:t>
            </a:r>
            <a:r>
              <a:rPr lang="ja-JP" altLang="en-US" sz="1000">
                <a:solidFill>
                  <a:schemeClr val="tx1"/>
                </a:solidFill>
                <a:latin typeface="BIZ UDゴシック"/>
                <a:ea typeface="BIZ UDゴシック"/>
              </a:rPr>
              <a:t>に例のない挑戦的な取り組み、</a:t>
            </a:r>
            <a:r>
              <a:rPr lang="ja-JP" altLang="en-US" sz="1000">
                <a:solidFill>
                  <a:schemeClr val="tx1"/>
                </a:solidFill>
                <a:latin typeface="BIZ UDゴシック"/>
                <a:ea typeface="BIZ UDゴシック"/>
              </a:rPr>
              <a:t>創意工夫を凝らした取り組み</a:t>
            </a:r>
            <a:endParaRPr lang="ja-JP" altLang="en-US" sz="1000">
              <a:solidFill>
                <a:schemeClr val="tx1"/>
              </a:solidFill>
              <a:latin typeface="BIZ UDゴシック"/>
              <a:ea typeface="BIZ UD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44" name="テキスト 12"/>
          <p:cNvSpPr txBox="1"/>
          <p:nvPr/>
        </p:nvSpPr>
        <p:spPr>
          <a:xfrm>
            <a:off x="0" y="-20789"/>
            <a:ext cx="9143747" cy="287661"/>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a:t>
            </a:r>
            <a:r>
              <a:rPr lang="ja-JP" altLang="en-US" sz="1600">
                <a:solidFill>
                  <a:schemeClr val="bg1"/>
                </a:solidFill>
                <a:latin typeface="HG丸ｺﾞｼｯｸM-PRO"/>
                <a:ea typeface="HG丸ｺﾞｼｯｸM-PRO"/>
              </a:rPr>
              <a:t>２　取組の効果や成果</a:t>
            </a:r>
            <a:endParaRPr lang="ja-JP" altLang="en-US">
              <a:solidFill>
                <a:schemeClr val="bg1"/>
              </a:solidFill>
              <a:latin typeface="HG丸ｺﾞｼｯｸM-PRO"/>
              <a:ea typeface="HG丸ｺﾞｼｯｸM-PRO"/>
            </a:endParaRPr>
          </a:p>
        </p:txBody>
      </p:sp>
      <p:sp>
        <p:nvSpPr>
          <p:cNvPr id="1145" name="スライド番号プレースホルダー 96"/>
          <p:cNvSpPr>
            <a:spLocks noGrp="1"/>
          </p:cNvSpPr>
          <p:nvPr>
            <p:ph type="sldNum" sz="quarter" idx="12"/>
          </p:nvPr>
        </p:nvSpPr>
        <p:spPr>
          <a:xfrm>
            <a:off x="8739966" y="4783455"/>
            <a:ext cx="396240" cy="360045"/>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3</a:t>
            </a:fld>
            <a:endParaRPr kumimoji="1" lang="ja-JP" altLang="en-US">
              <a:solidFill>
                <a:schemeClr val="bg1"/>
              </a:solidFill>
              <a:latin typeface="BIZ UDPゴシック"/>
              <a:ea typeface="BIZ UDPゴシック"/>
            </a:endParaRPr>
          </a:p>
        </p:txBody>
      </p:sp>
      <p:sp>
        <p:nvSpPr>
          <p:cNvPr id="1146" name="直線 16"/>
          <p:cNvSpPr/>
          <p:nvPr/>
        </p:nvSpPr>
        <p:spPr>
          <a:xfrm>
            <a:off x="0" y="517072"/>
            <a:ext cx="9093402"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47" name="テキスト 17"/>
          <p:cNvSpPr txBox="1"/>
          <p:nvPr/>
        </p:nvSpPr>
        <p:spPr>
          <a:xfrm>
            <a:off x="-17342" y="264616"/>
            <a:ext cx="916706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grpSp>
        <p:nvGrpSpPr>
          <p:cNvPr id="1148" name="グループ 76"/>
          <p:cNvGrpSpPr/>
          <p:nvPr/>
        </p:nvGrpSpPr>
        <p:grpSpPr>
          <a:xfrm>
            <a:off x="-17342" y="2756673"/>
            <a:ext cx="7672779" cy="2206804"/>
            <a:chOff x="-161257" y="1588946"/>
            <a:chExt cx="7672779" cy="2206804"/>
          </a:xfrm>
        </p:grpSpPr>
        <p:sp>
          <p:nvSpPr>
            <p:cNvPr id="1149" name="テキスト ボックス 115"/>
            <p:cNvSpPr txBox="1"/>
            <p:nvPr/>
          </p:nvSpPr>
          <p:spPr>
            <a:xfrm>
              <a:off x="3124546" y="2147364"/>
              <a:ext cx="1945347" cy="437912"/>
            </a:xfrm>
            <a:prstGeom prst="rect">
              <a:avLst/>
            </a:prstGeom>
            <a:noFill/>
          </p:spPr>
          <p:txBody>
            <a:bodyPr wrap="none" lIns="68580" tIns="34290" rIns="68580" bIns="34290" rtlCol="0">
              <a:spAutoFit/>
            </a:bodyPr>
            <a:lstStyle/>
            <a:p>
              <a:r>
                <a:rPr kumimoji="1" lang="ja-JP" altLang="en-US" sz="1200" dirty="0">
                  <a:latin typeface="Meiryo UI" panose="020B0604030504040204" pitchFamily="50" charset="-128"/>
                  <a:ea typeface="Meiryo UI" panose="020B0604030504040204" pitchFamily="50" charset="-128"/>
                </a:rPr>
                <a:t>・デジタル化</a:t>
              </a:r>
              <a:r>
                <a:rPr kumimoji="1" lang="ja-JP" altLang="en-US" sz="1200" dirty="0">
                  <a:latin typeface="Meiryo UI" panose="020B0604030504040204" pitchFamily="50" charset="-128"/>
                  <a:ea typeface="Meiryo UI" panose="020B0604030504040204" pitchFamily="50" charset="-128"/>
                </a:rPr>
                <a:t>プロジェクトの企画</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IT</a:t>
              </a:r>
              <a:r>
                <a:rPr lang="ja-JP" altLang="en-US" sz="1200" dirty="0">
                  <a:latin typeface="Meiryo UI" panose="020B0604030504040204" pitchFamily="50" charset="-128"/>
                  <a:ea typeface="Meiryo UI" panose="020B0604030504040204" pitchFamily="50" charset="-128"/>
                </a:rPr>
                <a:t>ベンダーとの調整</a:t>
              </a:r>
              <a:endParaRPr kumimoji="1" lang="ja-JP" altLang="en-US" sz="1200" dirty="0">
                <a:latin typeface="Meiryo UI" panose="020B0604030504040204" pitchFamily="50" charset="-128"/>
                <a:ea typeface="Meiryo UI" panose="020B0604030504040204" pitchFamily="50" charset="-128"/>
              </a:endParaRPr>
            </a:p>
          </p:txBody>
        </p:sp>
        <p:sp>
          <p:nvSpPr>
            <p:cNvPr id="1150" name="正方形/長方形 103"/>
            <p:cNvSpPr/>
            <p:nvPr/>
          </p:nvSpPr>
          <p:spPr>
            <a:xfrm>
              <a:off x="704577" y="2147364"/>
              <a:ext cx="828981" cy="39235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社長</a:t>
              </a:r>
              <a:endParaRPr>
                <a:solidFill>
                  <a:schemeClr val="tx1"/>
                </a:solidFill>
              </a:endParaRPr>
            </a:p>
          </p:txBody>
        </p:sp>
        <p:cxnSp>
          <p:nvCxnSpPr>
            <p:cNvPr id="1151" name="直線コネクタ 105"/>
            <p:cNvCxnSpPr>
              <a:stCxn id="1150" idx="3"/>
              <a:endCxn id="1162" idx="1"/>
            </p:cNvCxnSpPr>
            <p:nvPr/>
          </p:nvCxnSpPr>
          <p:spPr>
            <a:xfrm>
              <a:off x="1533692" y="2340925"/>
              <a:ext cx="652740" cy="0"/>
            </a:xfrm>
            <a:prstGeom prst="straightConnector1">
              <a:avLst/>
            </a:prstGeom>
          </p:spPr>
          <p:style>
            <a:lnRef idx="1">
              <a:schemeClr val="dk1"/>
            </a:lnRef>
            <a:fillRef idx="0">
              <a:schemeClr val="dk1"/>
            </a:fillRef>
            <a:effectRef idx="0">
              <a:schemeClr val="dk1"/>
            </a:effectRef>
            <a:fontRef idx="minor">
              <a:schemeClr val="tx1"/>
            </a:fontRef>
          </p:style>
        </p:cxnSp>
        <p:cxnSp>
          <p:nvCxnSpPr>
            <p:cNvPr id="1152" name="直線コネクタ 108"/>
            <p:cNvCxnSpPr>
              <a:cxnSpLocks/>
              <a:stCxn id="1150" idx="2"/>
            </p:cNvCxnSpPr>
            <p:nvPr/>
          </p:nvCxnSpPr>
          <p:spPr>
            <a:xfrm flipH="1">
              <a:off x="1109412" y="2537796"/>
              <a:ext cx="8159" cy="884189"/>
            </a:xfrm>
            <a:prstGeom prst="straightConnector1">
              <a:avLst/>
            </a:prstGeom>
          </p:spPr>
          <p:style>
            <a:lnRef idx="1">
              <a:schemeClr val="dk1"/>
            </a:lnRef>
            <a:fillRef idx="0">
              <a:schemeClr val="dk1"/>
            </a:fillRef>
            <a:effectRef idx="0">
              <a:schemeClr val="dk1"/>
            </a:effectRef>
            <a:fontRef idx="minor">
              <a:schemeClr val="tx1"/>
            </a:fontRef>
          </p:style>
        </p:cxnSp>
        <p:cxnSp>
          <p:nvCxnSpPr>
            <p:cNvPr id="1153" name="直線コネクタ 114"/>
            <p:cNvCxnSpPr>
              <a:cxnSpLocks/>
            </p:cNvCxnSpPr>
            <p:nvPr/>
          </p:nvCxnSpPr>
          <p:spPr>
            <a:xfrm>
              <a:off x="1106435" y="3421767"/>
              <a:ext cx="407540" cy="715"/>
            </a:xfrm>
            <a:prstGeom prst="line">
              <a:avLst/>
            </a:prstGeom>
            <a:ln w="6350"/>
          </p:spPr>
          <p:style>
            <a:lnRef idx="1">
              <a:schemeClr val="dk1"/>
            </a:lnRef>
            <a:fillRef idx="0">
              <a:schemeClr val="dk1"/>
            </a:fillRef>
            <a:effectRef idx="0">
              <a:schemeClr val="dk1"/>
            </a:effectRef>
            <a:fontRef idx="minor">
              <a:schemeClr val="tx1"/>
            </a:fontRef>
          </p:style>
        </p:cxnSp>
        <p:sp>
          <p:nvSpPr>
            <p:cNvPr id="1154" name="テキスト ボックス 116"/>
            <p:cNvSpPr txBox="1"/>
            <p:nvPr/>
          </p:nvSpPr>
          <p:spPr>
            <a:xfrm>
              <a:off x="2534641" y="2659007"/>
              <a:ext cx="1494904" cy="437912"/>
            </a:xfrm>
            <a:prstGeom prst="rect">
              <a:avLst/>
            </a:prstGeom>
            <a:noFill/>
          </p:spPr>
          <p:txBody>
            <a:bodyPr wrap="none" lIns="68580" tIns="34290" rIns="68580" bIns="34290" rtlCol="0">
              <a:spAutoFit/>
            </a:bodyPr>
            <a:lstStyle/>
            <a:p>
              <a:r>
                <a:rPr kumimoji="1" lang="ja-JP" altLang="en-US"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営業課題の抽出</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・デジタルツールの利用</a:t>
              </a:r>
              <a:endParaRPr kumimoji="1" lang="ja-JP" altLang="en-US" sz="1200" dirty="0">
                <a:latin typeface="Meiryo UI" panose="020B0604030504040204" pitchFamily="50" charset="-128"/>
                <a:ea typeface="Meiryo UI" panose="020B0604030504040204" pitchFamily="50" charset="-128"/>
              </a:endParaRPr>
            </a:p>
          </p:txBody>
        </p:sp>
        <p:sp>
          <p:nvSpPr>
            <p:cNvPr id="1155" name="テキスト ボックス 117"/>
            <p:cNvSpPr txBox="1"/>
            <p:nvPr/>
          </p:nvSpPr>
          <p:spPr>
            <a:xfrm>
              <a:off x="2534641" y="3173172"/>
              <a:ext cx="2535252" cy="622578"/>
            </a:xfrm>
            <a:prstGeom prst="rect">
              <a:avLst/>
            </a:prstGeom>
            <a:noFill/>
          </p:spPr>
          <p:txBody>
            <a:bodyPr wrap="none" lIns="68580" tIns="34290" rIns="68580" bIns="34290" rtlCol="0">
              <a:spAutoFit/>
            </a:bodyPr>
            <a:lstStyle/>
            <a:p>
              <a:r>
                <a:rPr kumimoji="1" lang="ja-JP" altLang="en-US" sz="1200" dirty="0">
                  <a:latin typeface="Meiryo UI" panose="020B0604030504040204" pitchFamily="50" charset="-128"/>
                  <a:ea typeface="Meiryo UI" panose="020B0604030504040204" pitchFamily="50" charset="-128"/>
                </a:rPr>
                <a:t>・製造課題の抽出</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・部署内でのデジタル技術・情報の共有</a:t>
              </a:r>
              <a:endParaRPr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・部署でのデジタル実装とサポート</a:t>
              </a:r>
            </a:p>
          </p:txBody>
        </p:sp>
        <p:sp>
          <p:nvSpPr>
            <p:cNvPr id="1156" name="正方形/長方形 120"/>
            <p:cNvSpPr/>
            <p:nvPr/>
          </p:nvSpPr>
          <p:spPr>
            <a:xfrm>
              <a:off x="5909503" y="2847803"/>
              <a:ext cx="1126874" cy="280655"/>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lIns="68580" tIns="34290" rIns="68580" bIns="34290" rtlCol="0" anchor="ctr">
              <a:normAutofit lnSpcReduction="10000"/>
            </a:bodyPr>
            <a:lstStyle/>
            <a:p>
              <a:pPr algn="ctr"/>
              <a:r>
                <a:rPr lang="ja-JP" altLang="en-US" sz="1400">
                  <a:latin typeface="Meiryo UI"/>
                  <a:ea typeface="Meiryo UI"/>
                </a:rPr>
                <a:t>ITベンダー</a:t>
              </a:r>
              <a:endParaRPr>
                <a:latin typeface="Meiryo UI"/>
                <a:ea typeface="Meiryo UI"/>
              </a:endParaRPr>
            </a:p>
          </p:txBody>
        </p:sp>
        <p:sp>
          <p:nvSpPr>
            <p:cNvPr id="1157" name="正方形/長方形 121"/>
            <p:cNvSpPr/>
            <p:nvPr/>
          </p:nvSpPr>
          <p:spPr>
            <a:xfrm>
              <a:off x="1313236" y="1729273"/>
              <a:ext cx="1126874" cy="280655"/>
            </a:xfrm>
            <a:prstGeom prst="rect">
              <a:avLst/>
            </a:prstGeom>
            <a:ln w="12700" cap="flat" cmpd="sng" algn="ctr">
              <a:noFill/>
              <a:prstDash val="solid"/>
              <a:miter lim="800000"/>
            </a:ln>
          </p:spPr>
          <p:style>
            <a:lnRef idx="2">
              <a:schemeClr val="accent6"/>
            </a:lnRef>
            <a:fillRef idx="1">
              <a:schemeClr val="lt1"/>
            </a:fillRef>
            <a:effectRef idx="0">
              <a:schemeClr val="accent6"/>
            </a:effectRef>
            <a:fontRef idx="minor">
              <a:schemeClr val="dk1"/>
            </a:fontRef>
          </p:style>
          <p:txBody>
            <a:bodyPr lIns="68580" tIns="34290" rIns="68580" bIns="34290" rtlCol="0" anchor="ctr">
              <a:normAutofit fontScale="92500" lnSpcReduction="20000"/>
            </a:bodyPr>
            <a:lstStyle/>
            <a:p>
              <a:pPr algn="ctr"/>
              <a:r>
                <a:rPr lang="ja-JP" altLang="en-US">
                  <a:latin typeface="Meiryo UI"/>
                  <a:ea typeface="Meiryo UI"/>
                </a:rPr>
                <a:t>＜社内＞</a:t>
              </a:r>
              <a:endParaRPr>
                <a:latin typeface="Meiryo UI"/>
                <a:ea typeface="Meiryo UI"/>
              </a:endParaRPr>
            </a:p>
          </p:txBody>
        </p:sp>
        <p:sp>
          <p:nvSpPr>
            <p:cNvPr id="1158" name="正方形/長方形 122"/>
            <p:cNvSpPr/>
            <p:nvPr/>
          </p:nvSpPr>
          <p:spPr>
            <a:xfrm>
              <a:off x="5677129" y="3337179"/>
              <a:ext cx="1834393" cy="352845"/>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lIns="68580" tIns="34290" rIns="68580" bIns="34290" rtlCol="0" anchor="ctr">
              <a:normAutofit fontScale="62500" lnSpcReduction="20000"/>
            </a:bodyPr>
            <a:lstStyle/>
            <a:p>
              <a:pPr algn="ctr"/>
              <a:r>
                <a:rPr lang="ja-JP" altLang="en-US">
                  <a:latin typeface="Meiryo UI"/>
                  <a:ea typeface="Meiryo UI"/>
                </a:rPr>
                <a:t>支援機関</a:t>
              </a:r>
              <a:endParaRPr>
                <a:latin typeface="Meiryo UI"/>
                <a:ea typeface="Meiryo UI"/>
              </a:endParaRPr>
            </a:p>
            <a:p>
              <a:pPr algn="ctr"/>
              <a:r>
                <a:rPr lang="ja-JP" altLang="en-US">
                  <a:latin typeface="Meiryo UI"/>
                  <a:ea typeface="Meiryo UI"/>
                </a:rPr>
                <a:t>（産業振興センターなど）</a:t>
              </a:r>
              <a:endParaRPr lang="ja-JP" altLang="en-US">
                <a:latin typeface="Meiryo UI"/>
                <a:ea typeface="Meiryo UI"/>
              </a:endParaRPr>
            </a:p>
          </p:txBody>
        </p:sp>
        <p:sp>
          <p:nvSpPr>
            <p:cNvPr id="1159" name="正方形/長方形 123"/>
            <p:cNvSpPr/>
            <p:nvPr/>
          </p:nvSpPr>
          <p:spPr>
            <a:xfrm>
              <a:off x="5759269" y="2448960"/>
              <a:ext cx="1126874" cy="280655"/>
            </a:xfrm>
            <a:prstGeom prst="rect">
              <a:avLst/>
            </a:prstGeom>
            <a:ln w="12700" cap="flat" cmpd="sng" algn="ctr">
              <a:noFill/>
              <a:prstDash val="solid"/>
              <a:miter lim="800000"/>
            </a:ln>
          </p:spPr>
          <p:style>
            <a:lnRef idx="2">
              <a:schemeClr val="accent6"/>
            </a:lnRef>
            <a:fillRef idx="1">
              <a:schemeClr val="lt1"/>
            </a:fillRef>
            <a:effectRef idx="0">
              <a:schemeClr val="accent6"/>
            </a:effectRef>
            <a:fontRef idx="minor">
              <a:schemeClr val="dk1"/>
            </a:fontRef>
          </p:style>
          <p:txBody>
            <a:bodyPr lIns="68580" tIns="34290" rIns="68580" bIns="34290" rtlCol="0" anchor="ctr">
              <a:normAutofit fontScale="92500" lnSpcReduction="20000"/>
            </a:bodyPr>
            <a:lstStyle/>
            <a:p>
              <a:pPr algn="ctr"/>
              <a:r>
                <a:rPr lang="ja-JP" altLang="en-US">
                  <a:latin typeface="Meiryo UI"/>
                  <a:ea typeface="Meiryo UI"/>
                </a:rPr>
                <a:t>＜社外＞</a:t>
              </a:r>
              <a:endParaRPr>
                <a:latin typeface="Meiryo UI"/>
                <a:ea typeface="Meiryo UI"/>
              </a:endParaRPr>
            </a:p>
          </p:txBody>
        </p:sp>
        <p:sp>
          <p:nvSpPr>
            <p:cNvPr id="1160" name="図形 124"/>
            <p:cNvSpPr/>
            <p:nvPr/>
          </p:nvSpPr>
          <p:spPr>
            <a:xfrm>
              <a:off x="4931986" y="2734723"/>
              <a:ext cx="678439" cy="2981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lang="ja-JP" altLang="en-US"/>
              </a:pPr>
              <a:endParaRPr lang="ja-JP" altLang="en-US"/>
            </a:p>
          </p:txBody>
        </p:sp>
        <p:sp>
          <p:nvSpPr>
            <p:cNvPr id="1161" name="正方形/長方形 125"/>
            <p:cNvSpPr/>
            <p:nvPr/>
          </p:nvSpPr>
          <p:spPr>
            <a:xfrm>
              <a:off x="-161257" y="1588946"/>
              <a:ext cx="1126874" cy="280655"/>
            </a:xfrm>
            <a:prstGeom prst="rect">
              <a:avLst/>
            </a:prstGeom>
            <a:noFill/>
            <a:ln w="12700" cap="flat" cmpd="sng" algn="ctr">
              <a:noFill/>
              <a:prstDash val="solid"/>
              <a:miter lim="800000"/>
            </a:ln>
          </p:spPr>
          <p:style>
            <a:lnRef idx="2">
              <a:schemeClr val="accent6"/>
            </a:lnRef>
            <a:fillRef idx="1">
              <a:schemeClr val="lt1"/>
            </a:fillRef>
            <a:effectRef idx="0">
              <a:schemeClr val="accent6"/>
            </a:effectRef>
            <a:fontRef idx="minor">
              <a:schemeClr val="dk1"/>
            </a:fontRef>
          </p:style>
          <p:txBody>
            <a:bodyPr lIns="68580" tIns="34290" rIns="68580" bIns="34290" rtlCol="0" anchor="ctr">
              <a:normAutofit lnSpcReduction="10000"/>
            </a:bodyPr>
            <a:lstStyle/>
            <a:p>
              <a:pPr algn="ctr"/>
              <a:r>
                <a:rPr lang="ja-JP" altLang="en-US" sz="1400"/>
                <a:t>（例）</a:t>
              </a:r>
            </a:p>
          </p:txBody>
        </p:sp>
        <p:sp>
          <p:nvSpPr>
            <p:cNvPr id="1162" name="正方形/長方形 126"/>
            <p:cNvSpPr/>
            <p:nvPr/>
          </p:nvSpPr>
          <p:spPr>
            <a:xfrm>
              <a:off x="2186160" y="2140470"/>
              <a:ext cx="898447" cy="4056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lnSpcReduction="10000"/>
            </a:bodyPr>
            <a:lstStyle/>
            <a:p>
              <a:pPr algn="ctr"/>
              <a:r>
                <a:rPr lang="ja-JP" altLang="en-US" sz="1200">
                  <a:solidFill>
                    <a:schemeClr val="tx1"/>
                  </a:solidFill>
                  <a:latin typeface="Meiryo UI"/>
                  <a:ea typeface="Meiryo UI"/>
                </a:rPr>
                <a:t>デジタル化</a:t>
              </a:r>
              <a:endParaRPr>
                <a:solidFill>
                  <a:schemeClr val="tx1"/>
                </a:solidFill>
                <a:latin typeface="Meiryo UI"/>
                <a:ea typeface="Meiryo UI"/>
              </a:endParaRPr>
            </a:p>
            <a:p>
              <a:pPr algn="ctr"/>
              <a:r>
                <a:rPr lang="ja-JP" altLang="en-US" sz="1200">
                  <a:solidFill>
                    <a:schemeClr val="tx1"/>
                  </a:solidFill>
                  <a:latin typeface="Meiryo UI"/>
                  <a:ea typeface="Meiryo UI"/>
                </a:rPr>
                <a:t>推進室</a:t>
              </a:r>
              <a:endParaRPr lang="ja-JP" altLang="en-US" sz="1200">
                <a:solidFill>
                  <a:schemeClr val="tx1"/>
                </a:solidFill>
                <a:latin typeface="Meiryo UI"/>
                <a:ea typeface="Meiryo UI"/>
              </a:endParaRPr>
            </a:p>
          </p:txBody>
        </p:sp>
        <p:sp>
          <p:nvSpPr>
            <p:cNvPr id="1163" name="正方形/長方形 127"/>
            <p:cNvSpPr/>
            <p:nvPr/>
          </p:nvSpPr>
          <p:spPr>
            <a:xfrm>
              <a:off x="1522134" y="2637765"/>
              <a:ext cx="828981" cy="39235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営業部</a:t>
              </a:r>
              <a:endParaRPr>
                <a:solidFill>
                  <a:schemeClr val="tx1"/>
                </a:solidFill>
              </a:endParaRPr>
            </a:p>
          </p:txBody>
        </p:sp>
        <p:sp>
          <p:nvSpPr>
            <p:cNvPr id="1164" name="正方形/長方形 128"/>
            <p:cNvSpPr/>
            <p:nvPr/>
          </p:nvSpPr>
          <p:spPr>
            <a:xfrm>
              <a:off x="1522134" y="3179852"/>
              <a:ext cx="828981" cy="39235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製造部</a:t>
              </a:r>
              <a:endParaRPr>
                <a:solidFill>
                  <a:schemeClr val="tx1"/>
                </a:solidFill>
              </a:endParaRPr>
            </a:p>
          </p:txBody>
        </p:sp>
        <p:cxnSp>
          <p:nvCxnSpPr>
            <p:cNvPr id="1165" name="直線コネクタ 129"/>
            <p:cNvCxnSpPr>
              <a:cxnSpLocks/>
            </p:cNvCxnSpPr>
            <p:nvPr/>
          </p:nvCxnSpPr>
          <p:spPr>
            <a:xfrm>
              <a:off x="1109466" y="2829287"/>
              <a:ext cx="407540" cy="715"/>
            </a:xfrm>
            <a:prstGeom prst="line">
              <a:avLst/>
            </a:prstGeom>
            <a:ln w="6350"/>
          </p:spPr>
          <p:style>
            <a:lnRef idx="1">
              <a:schemeClr val="dk1"/>
            </a:lnRef>
            <a:fillRef idx="0">
              <a:schemeClr val="dk1"/>
            </a:fillRef>
            <a:effectRef idx="0">
              <a:schemeClr val="dk1"/>
            </a:effectRef>
            <a:fontRef idx="minor">
              <a:schemeClr val="tx1"/>
            </a:fontRef>
          </p:style>
        </p:cxnSp>
      </p:grpSp>
      <p:sp>
        <p:nvSpPr>
          <p:cNvPr id="1166" name="テキスト 73"/>
          <p:cNvSpPr txBox="1"/>
          <p:nvPr/>
        </p:nvSpPr>
        <p:spPr>
          <a:xfrm>
            <a:off x="12178" y="527298"/>
            <a:ext cx="9082085" cy="1753433"/>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■組織づくり・人材育成</a:t>
            </a:r>
            <a:endParaRPr lang="ja-JP" altLang="en-US">
              <a:solidFill>
                <a:srgbClr val="FF0000"/>
              </a:solidFill>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67" name="テキスト 79"/>
          <p:cNvSpPr txBox="1"/>
          <p:nvPr/>
        </p:nvSpPr>
        <p:spPr>
          <a:xfrm>
            <a:off x="4421491" y="536864"/>
            <a:ext cx="4668136" cy="860881"/>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本取組が一時的なものではなく、組織として将来も継続してデジタル化を推進していく体制が整っているかどうかについて、以下の観点について記載してください。</a:t>
            </a:r>
            <a:endParaRPr lang="ja-JP" altLang="en-US"/>
          </a:p>
          <a:p>
            <a:pPr>
              <a:defRPr lang="ja-JP" altLang="en-US"/>
            </a:pPr>
            <a:r>
              <a:rPr lang="ja-JP" altLang="en-US" sz="1000">
                <a:latin typeface="BIZ UDゴシック"/>
                <a:ea typeface="BIZ UDゴシック"/>
              </a:rPr>
              <a:t>・社内でデジタル人材を育成しているか。</a:t>
            </a:r>
            <a:endParaRPr lang="ja-JP" altLang="en-US"/>
          </a:p>
          <a:p>
            <a:pPr>
              <a:defRPr lang="ja-JP" altLang="en-US"/>
            </a:pPr>
            <a:r>
              <a:rPr lang="ja-JP" altLang="en-US" sz="1000">
                <a:latin typeface="BIZ UDゴシック"/>
                <a:ea typeface="BIZ UDゴシック"/>
              </a:rPr>
              <a:t>・デジタル化にかかる事業組織体制を構築しているか。</a:t>
            </a:r>
            <a:endParaRPr lang="ja-JP" altLang="en-US" sz="1000">
              <a:latin typeface="BIZ UDゴシック"/>
              <a:ea typeface="BIZ UDゴシック"/>
            </a:endParaRPr>
          </a:p>
        </p:txBody>
      </p:sp>
      <p:sp>
        <p:nvSpPr>
          <p:cNvPr id="1168" name="テキスト 150"/>
          <p:cNvSpPr txBox="1"/>
          <p:nvPr/>
        </p:nvSpPr>
        <p:spPr>
          <a:xfrm>
            <a:off x="0" y="2423583"/>
            <a:ext cx="1800000" cy="276106"/>
          </a:xfrm>
          <a:prstGeom prst="rect">
            <a:avLst/>
          </a:prstGeom>
        </p:spPr>
        <p:txBody>
          <a:bodyPr>
            <a:spAutoFit/>
          </a:bodyPr>
          <a:p>
            <a:pPr>
              <a:defRPr lang="ja-JP" altLang="en-US"/>
            </a:pPr>
            <a:r>
              <a:rPr lang="ja-JP" altLang="en-US" sz="1200">
                <a:latin typeface="BIZ UDPゴシック"/>
                <a:ea typeface="BIZ UDPゴシック"/>
              </a:rPr>
              <a:t>■実施体制</a:t>
            </a:r>
            <a:endParaRPr lang="ja-JP" altLang="en-US">
              <a:latin typeface="BIZ UDPゴシック"/>
              <a:ea typeface="BIZ UDPゴシック"/>
            </a:endParaRPr>
          </a:p>
        </p:txBody>
      </p:sp>
      <p:sp>
        <p:nvSpPr>
          <p:cNvPr id="1169" name="テキスト 92"/>
          <p:cNvSpPr txBox="1"/>
          <p:nvPr/>
        </p:nvSpPr>
        <p:spPr>
          <a:xfrm>
            <a:off x="4430150" y="2414924"/>
            <a:ext cx="4668136" cy="399217"/>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組織内でのデジタル化の取組にかかる実施体制について、例を参考に記載してください。</a:t>
            </a:r>
            <a:endParaRPr lang="ja-JP" altLang="en-US" sz="1000">
              <a:latin typeface="BIZ UDゴシック"/>
              <a:ea typeface="BIZ UDゴシック"/>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71" name="テキスト 12"/>
          <p:cNvSpPr txBox="1"/>
          <p:nvPr/>
        </p:nvSpPr>
        <p:spPr>
          <a:xfrm>
            <a:off x="0" y="-20789"/>
            <a:ext cx="9143747" cy="287661"/>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a:t>
            </a:r>
            <a:r>
              <a:rPr lang="ja-JP" altLang="en-US" sz="1600">
                <a:solidFill>
                  <a:schemeClr val="bg1"/>
                </a:solidFill>
                <a:latin typeface="HG丸ｺﾞｼｯｸM-PRO"/>
                <a:ea typeface="HG丸ｺﾞｼｯｸM-PRO"/>
              </a:rPr>
              <a:t>２　取組の効果や成果</a:t>
            </a:r>
            <a:endParaRPr lang="ja-JP" altLang="en-US">
              <a:solidFill>
                <a:schemeClr val="bg1"/>
              </a:solidFill>
              <a:latin typeface="HG丸ｺﾞｼｯｸM-PRO"/>
              <a:ea typeface="HG丸ｺﾞｼｯｸM-PRO"/>
            </a:endParaRPr>
          </a:p>
        </p:txBody>
      </p:sp>
      <p:sp>
        <p:nvSpPr>
          <p:cNvPr id="1172" name="スライド番号プレースホルダー 96"/>
          <p:cNvSpPr>
            <a:spLocks noGrp="1"/>
          </p:cNvSpPr>
          <p:nvPr>
            <p:ph type="sldNum" sz="quarter" idx="12"/>
          </p:nvPr>
        </p:nvSpPr>
        <p:spPr>
          <a:xfrm>
            <a:off x="8739966" y="4783455"/>
            <a:ext cx="396240" cy="360045"/>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4</a:t>
            </a:fld>
            <a:endParaRPr kumimoji="1" lang="ja-JP" altLang="en-US">
              <a:solidFill>
                <a:schemeClr val="bg1"/>
              </a:solidFill>
              <a:latin typeface="BIZ UDPゴシック"/>
              <a:ea typeface="BIZ UDPゴシック"/>
            </a:endParaRPr>
          </a:p>
        </p:txBody>
      </p:sp>
      <p:sp>
        <p:nvSpPr>
          <p:cNvPr id="1173" name="直線 16"/>
          <p:cNvSpPr/>
          <p:nvPr/>
        </p:nvSpPr>
        <p:spPr>
          <a:xfrm>
            <a:off x="0" y="517072"/>
            <a:ext cx="9093402"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74" name="テキスト 17"/>
          <p:cNvSpPr txBox="1"/>
          <p:nvPr/>
        </p:nvSpPr>
        <p:spPr>
          <a:xfrm>
            <a:off x="-17342" y="264616"/>
            <a:ext cx="916706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grpSp>
        <p:nvGrpSpPr>
          <p:cNvPr id="1175" name="グループ 82"/>
          <p:cNvGrpSpPr/>
          <p:nvPr/>
        </p:nvGrpSpPr>
        <p:grpSpPr>
          <a:xfrm>
            <a:off x="15954" y="556205"/>
            <a:ext cx="9077448" cy="2122765"/>
            <a:chOff x="-980684" y="3541255"/>
            <a:chExt cx="10133152" cy="2736632"/>
          </a:xfrm>
        </p:grpSpPr>
        <p:sp>
          <p:nvSpPr>
            <p:cNvPr id="1176" name="テキスト 81"/>
            <p:cNvSpPr txBox="1"/>
            <p:nvPr/>
          </p:nvSpPr>
          <p:spPr>
            <a:xfrm>
              <a:off x="-980684" y="3541255"/>
              <a:ext cx="10133152" cy="2736632"/>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■働き方改革</a:t>
              </a:r>
              <a:endParaRPr lang="ja-JP" altLang="en-US" sz="1200">
                <a:latin typeface="BIZ UDゴシック"/>
                <a:ea typeface="BIZ UDゴシック"/>
              </a:endParaRPr>
            </a:p>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77" name="テキスト 82"/>
            <p:cNvSpPr txBox="1"/>
            <p:nvPr/>
          </p:nvSpPr>
          <p:spPr>
            <a:xfrm>
              <a:off x="4481658" y="3551283"/>
              <a:ext cx="4663328" cy="2300174"/>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デジタル化に取り組んだ結果、組織として働き方改革につながったかどうか、該当があれば記載してください。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・社内制度の改革</a:t>
              </a:r>
              <a:endParaRPr lang="ja-JP" altLang="en-US" sz="1000">
                <a:latin typeface="BIZ UDゴシック"/>
                <a:ea typeface="BIZ UDゴシック"/>
              </a:endParaRPr>
            </a:p>
            <a:p>
              <a:pPr>
                <a:defRPr lang="ja-JP" altLang="en-US"/>
              </a:pPr>
              <a:r>
                <a:rPr lang="ja-JP" altLang="en-US" sz="1000">
                  <a:latin typeface="BIZ UDゴシック"/>
                  <a:ea typeface="BIZ UDゴシック"/>
                </a:rPr>
                <a:t>　テレワーク、勤務間インターバル、フレックス</a:t>
              </a:r>
              <a:r>
                <a:rPr lang="ja-JP" altLang="en-US" sz="1000">
                  <a:solidFill>
                    <a:schemeClr val="tx1"/>
                  </a:solidFill>
                  <a:latin typeface="BIZ UDゴシック"/>
                  <a:ea typeface="BIZ UDゴシック"/>
                </a:rPr>
                <a:t>勤務</a:t>
              </a:r>
              <a:r>
                <a:rPr lang="ja-JP" altLang="en-US" sz="1000">
                  <a:latin typeface="BIZ UDゴシック"/>
                  <a:ea typeface="BIZ UDゴシック"/>
                </a:rPr>
                <a:t>、副業や兼業の推進などの多様な働き方に関する制度を新たに取り入れた等。</a:t>
              </a:r>
              <a:endParaRPr lang="ja-JP" altLang="en-US" sz="1000">
                <a:latin typeface="BIZ UDゴシック"/>
                <a:ea typeface="BIZ UDゴシック"/>
              </a:endParaRPr>
            </a:p>
            <a:p>
              <a:pPr>
                <a:defRPr lang="ja-JP" altLang="en-US"/>
              </a:pPr>
              <a:r>
                <a:rPr lang="ja-JP" altLang="en-US" sz="1000">
                  <a:latin typeface="BIZ UDゴシック"/>
                  <a:ea typeface="BIZ UDゴシック"/>
                </a:rPr>
                <a:t>・働きやすさの指標</a:t>
              </a:r>
              <a:endParaRPr lang="ja-JP" altLang="en-US" sz="1000">
                <a:latin typeface="BIZ UDゴシック"/>
                <a:ea typeface="BIZ UDゴシック"/>
              </a:endParaRPr>
            </a:p>
            <a:p>
              <a:pPr>
                <a:defRPr lang="ja-JP" altLang="en-US"/>
              </a:pPr>
              <a:r>
                <a:rPr lang="ja-JP" altLang="en-US" sz="1000">
                  <a:latin typeface="BIZ UDゴシック"/>
                  <a:ea typeface="BIZ UDゴシック"/>
                </a:rPr>
                <a:t>　有休取得率上昇や残業時間削減、離職率低下等に表れた効果について、</a:t>
              </a:r>
              <a:r>
                <a:rPr lang="ja-JP" altLang="en-US" sz="1000">
                  <a:latin typeface="BIZ UDゴシック"/>
                  <a:ea typeface="BIZ UDゴシック"/>
                </a:rPr>
                <a:t>取組前と取組後の具体的な数値を示してください。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solidFill>
                    <a:schemeClr val="tx1"/>
                  </a:solidFill>
                  <a:latin typeface="BIZ UDゴシック"/>
                  <a:ea typeface="BIZ UDゴシック"/>
                </a:rPr>
                <a:t>社員</a:t>
              </a:r>
              <a:r>
                <a:rPr lang="ja-JP" altLang="en-US" sz="1000">
                  <a:solidFill>
                    <a:schemeClr val="tx1"/>
                  </a:solidFill>
                  <a:latin typeface="BIZ UDゴシック"/>
                  <a:ea typeface="BIZ UDゴシック"/>
                </a:rPr>
                <a:t>の</a:t>
              </a:r>
              <a:r>
                <a:rPr lang="ja-JP" altLang="en-US" sz="1000">
                  <a:solidFill>
                    <a:schemeClr val="tx1"/>
                  </a:solidFill>
                  <a:latin typeface="BIZ UDゴシック"/>
                  <a:ea typeface="BIZ UDゴシック"/>
                </a:rPr>
                <a:t>待遇</a:t>
              </a:r>
              <a:r>
                <a:rPr lang="ja-JP" altLang="en-US" sz="1000">
                  <a:solidFill>
                    <a:schemeClr val="tx1"/>
                  </a:solidFill>
                  <a:latin typeface="BIZ UDゴシック"/>
                  <a:ea typeface="BIZ UDゴシック"/>
                </a:rPr>
                <a:t>改善</a:t>
              </a: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福利厚生</a:t>
              </a:r>
              <a:r>
                <a:rPr lang="ja-JP" altLang="en-US" sz="1000">
                  <a:solidFill>
                    <a:schemeClr val="tx1"/>
                  </a:solidFill>
                  <a:latin typeface="BIZ UDゴシック"/>
                  <a:ea typeface="BIZ UDゴシック"/>
                </a:rPr>
                <a:t>の</a:t>
              </a:r>
              <a:r>
                <a:rPr lang="ja-JP" altLang="en-US" sz="1000">
                  <a:solidFill>
                    <a:schemeClr val="tx1"/>
                  </a:solidFill>
                  <a:latin typeface="BIZ UDゴシック"/>
                  <a:ea typeface="BIZ UDゴシック"/>
                </a:rPr>
                <a:t>増進</a:t>
              </a: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　</a:t>
              </a:r>
              <a:r>
                <a:rPr lang="ja-JP" altLang="en-US" sz="1000">
                  <a:solidFill>
                    <a:schemeClr val="tx1"/>
                  </a:solidFill>
                  <a:latin typeface="BIZ UDゴシック"/>
                  <a:ea typeface="BIZ UDゴシック"/>
                </a:rPr>
                <a:t>賃上げや</a:t>
              </a:r>
              <a:r>
                <a:rPr lang="ja-JP" altLang="en-US" sz="1000">
                  <a:solidFill>
                    <a:schemeClr val="tx1"/>
                  </a:solidFill>
                  <a:latin typeface="BIZ UDゴシック"/>
                  <a:ea typeface="BIZ UDゴシック"/>
                </a:rPr>
                <a:t>手当及び福利厚生制度の</a:t>
              </a:r>
              <a:r>
                <a:rPr lang="ja-JP" altLang="en-US" sz="1000">
                  <a:solidFill>
                    <a:schemeClr val="tx1"/>
                  </a:solidFill>
                  <a:latin typeface="BIZ UDゴシック"/>
                  <a:ea typeface="BIZ UDゴシック"/>
                </a:rPr>
                <a:t>新設</a:t>
              </a:r>
              <a:r>
                <a:rPr lang="ja-JP" altLang="en-US" sz="1000">
                  <a:solidFill>
                    <a:schemeClr val="tx1"/>
                  </a:solidFill>
                  <a:latin typeface="BIZ UDゴシック"/>
                  <a:ea typeface="BIZ UDゴシック"/>
                </a:rPr>
                <a:t>・拡充など</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p:txBody>
        </p:sp>
      </p:grpSp>
      <p:sp>
        <p:nvSpPr>
          <p:cNvPr id="1178" name="テキスト 71"/>
          <p:cNvSpPr txBox="1"/>
          <p:nvPr/>
        </p:nvSpPr>
        <p:spPr>
          <a:xfrm>
            <a:off x="26102" y="2678968"/>
            <a:ext cx="9064386" cy="2307431"/>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従業員や社内にもたらした好影響</a:t>
            </a:r>
            <a:endParaRPr lang="ja-JP" altLang="en-US">
              <a:latin typeface="BIZ UDゴシック"/>
              <a:ea typeface="BIZ UDゴシック"/>
            </a:endParaRPr>
          </a:p>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79" name="テキスト 77"/>
          <p:cNvSpPr txBox="1"/>
          <p:nvPr/>
        </p:nvSpPr>
        <p:spPr>
          <a:xfrm>
            <a:off x="4904128" y="2678977"/>
            <a:ext cx="4180815" cy="1014770"/>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デジタル化に取り組んだ結果、組織へポジティブな影響をもたら</a:t>
            </a:r>
            <a:endParaRPr lang="ja-JP" altLang="en-US" sz="1000">
              <a:latin typeface="BIZ UDゴシック"/>
              <a:ea typeface="BIZ UDゴシック"/>
            </a:endParaRPr>
          </a:p>
          <a:p>
            <a:pPr>
              <a:defRPr lang="ja-JP" altLang="en-US"/>
            </a:pPr>
            <a:r>
              <a:rPr lang="ja-JP" altLang="en-US" sz="1000">
                <a:latin typeface="BIZ UDゴシック"/>
                <a:ea typeface="BIZ UDゴシック"/>
              </a:rPr>
              <a:t>した</a:t>
            </a:r>
            <a:r>
              <a:rPr lang="ja-JP" altLang="en-US" sz="1000">
                <a:latin typeface="BIZ UDゴシック"/>
                <a:ea typeface="BIZ UDゴシック"/>
              </a:rPr>
              <a:t>点について、以下の観点で記載してください。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社内風土の変革</a:t>
            </a:r>
            <a:endParaRPr lang="ja-JP" altLang="en-US" sz="1000">
              <a:latin typeface="BIZ UDゴシック"/>
              <a:ea typeface="BIZ UDゴシック"/>
            </a:endParaRPr>
          </a:p>
          <a:p>
            <a:pPr>
              <a:defRPr lang="ja-JP" altLang="en-US"/>
            </a:pPr>
            <a:r>
              <a:rPr lang="ja-JP" altLang="en-US" sz="1000">
                <a:latin typeface="BIZ UDゴシック"/>
                <a:ea typeface="BIZ UDゴシック"/>
              </a:rPr>
              <a:t>・従業員</a:t>
            </a:r>
            <a:r>
              <a:rPr lang="ja-JP" altLang="en-US" sz="1000">
                <a:latin typeface="BIZ UDゴシック"/>
                <a:ea typeface="BIZ UDゴシック"/>
              </a:rPr>
              <a:t>のモチベーション向上</a:t>
            </a: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コミュニケーション力の向上</a:t>
            </a: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情報の政策性と可視性の向上　等</a:t>
            </a:r>
            <a:endParaRPr lang="ja-JP" altLang="en-US" sz="1000">
              <a:latin typeface="BIZ UDゴシック"/>
              <a:ea typeface="BIZ UDゴシック"/>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85" name="テキスト 86"/>
          <p:cNvSpPr txBox="1"/>
          <p:nvPr/>
        </p:nvSpPr>
        <p:spPr>
          <a:xfrm>
            <a:off x="234" y="4671545"/>
            <a:ext cx="9118228" cy="460772"/>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p:txBody>
      </p:sp>
      <p:sp>
        <p:nvSpPr>
          <p:cNvPr id="1186" name="テキスト 12"/>
          <p:cNvSpPr txBox="1"/>
          <p:nvPr/>
        </p:nvSpPr>
        <p:spPr>
          <a:xfrm>
            <a:off x="0" y="-20789"/>
            <a:ext cx="9143747" cy="287661"/>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３　今後の展望、高知県独自のアピールポイント等</a:t>
            </a:r>
            <a:endParaRPr lang="ja-JP" altLang="en-US">
              <a:solidFill>
                <a:schemeClr val="bg1"/>
              </a:solidFill>
              <a:latin typeface="HG丸ｺﾞｼｯｸM-PRO"/>
              <a:ea typeface="HG丸ｺﾞｼｯｸM-PRO"/>
            </a:endParaRPr>
          </a:p>
        </p:txBody>
      </p:sp>
      <p:sp>
        <p:nvSpPr>
          <p:cNvPr id="1187" name="スライド番号プレースホルダー 96"/>
          <p:cNvSpPr>
            <a:spLocks noGrp="1"/>
          </p:cNvSpPr>
          <p:nvPr>
            <p:ph type="sldNum" sz="quarter" idx="12"/>
          </p:nvPr>
        </p:nvSpPr>
        <p:spPr>
          <a:xfrm>
            <a:off x="8739966" y="4783455"/>
            <a:ext cx="396240" cy="360045"/>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5</a:t>
            </a:fld>
            <a:endParaRPr kumimoji="1" lang="ja-JP" altLang="en-US">
              <a:solidFill>
                <a:schemeClr val="bg1"/>
              </a:solidFill>
              <a:latin typeface="BIZ UDPゴシック"/>
              <a:ea typeface="BIZ UDPゴシック"/>
            </a:endParaRPr>
          </a:p>
        </p:txBody>
      </p:sp>
      <p:sp>
        <p:nvSpPr>
          <p:cNvPr id="1188" name="直線 16"/>
          <p:cNvSpPr/>
          <p:nvPr/>
        </p:nvSpPr>
        <p:spPr>
          <a:xfrm>
            <a:off x="0" y="517072"/>
            <a:ext cx="9093402"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89" name="テキスト 17"/>
          <p:cNvSpPr txBox="1"/>
          <p:nvPr/>
        </p:nvSpPr>
        <p:spPr>
          <a:xfrm>
            <a:off x="-17342" y="264616"/>
            <a:ext cx="9167065" cy="276106"/>
          </a:xfrm>
          <a:prstGeom prst="rect">
            <a:avLst/>
          </a:prstGeom>
        </p:spPr>
        <p:txBody>
          <a:bodyPr wrap="square">
            <a:spAutoFit/>
          </a:bodyPr>
          <a:p>
            <a:pPr>
              <a:defRPr lang="ja-JP" altLang="en-US"/>
            </a:pPr>
            <a:r>
              <a:rPr lang="ja-JP" altLang="en-US" sz="1200">
                <a:solidFill>
                  <a:schemeClr val="tx1"/>
                </a:solidFill>
                <a:latin typeface="HG丸ｺﾞｼｯｸM-PRO"/>
                <a:ea typeface="HG丸ｺﾞｼｯｸM-PRO"/>
              </a:rPr>
              <a:t>企業・団体名：</a:t>
            </a:r>
            <a:endParaRPr lang="ja-JP" altLang="en-US">
              <a:solidFill>
                <a:schemeClr val="tx1"/>
              </a:solidFill>
            </a:endParaRPr>
          </a:p>
        </p:txBody>
      </p:sp>
      <p:grpSp>
        <p:nvGrpSpPr>
          <p:cNvPr id="1191" name="グループ 158"/>
          <p:cNvGrpSpPr/>
          <p:nvPr/>
        </p:nvGrpSpPr>
        <p:grpSpPr>
          <a:xfrm>
            <a:off x="-1936" y="2047704"/>
            <a:ext cx="9121026" cy="1283134"/>
            <a:chOff x="-53890" y="2167702"/>
            <a:chExt cx="9147294" cy="1283134"/>
          </a:xfrm>
        </p:grpSpPr>
        <p:sp>
          <p:nvSpPr>
            <p:cNvPr id="1192" name="テキスト 13"/>
            <p:cNvSpPr txBox="1"/>
            <p:nvPr/>
          </p:nvSpPr>
          <p:spPr>
            <a:xfrm>
              <a:off x="-53889" y="2167702"/>
              <a:ext cx="9147293" cy="260048"/>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高知県の地域独自性</a:t>
              </a:r>
              <a:r>
                <a:rPr lang="ja-JP" altLang="en-US" sz="1200">
                  <a:solidFill>
                    <a:srgbClr val="FF0000"/>
                  </a:solidFill>
                  <a:latin typeface="BIZ UDゴシック"/>
                  <a:ea typeface="BIZ UDゴシック"/>
                </a:rPr>
                <a:t>（回答は任意）</a:t>
              </a:r>
              <a:endParaRPr lang="ja-JP" altLang="en-US" sz="1400">
                <a:solidFill>
                  <a:srgbClr val="FF0000"/>
                </a:solidFill>
                <a:latin typeface="BIZ UDゴシック"/>
                <a:ea typeface="BIZ UDゴシック"/>
              </a:endParaRPr>
            </a:p>
          </p:txBody>
        </p:sp>
        <p:sp>
          <p:nvSpPr>
            <p:cNvPr id="1193" name="テキスト 19"/>
            <p:cNvSpPr txBox="1"/>
            <p:nvPr/>
          </p:nvSpPr>
          <p:spPr>
            <a:xfrm>
              <a:off x="-53890" y="2436066"/>
              <a:ext cx="9145153" cy="101477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1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p:txBody>
        </p:sp>
      </p:grpSp>
      <p:sp>
        <p:nvSpPr>
          <p:cNvPr id="1194" name="テキスト 86"/>
          <p:cNvSpPr txBox="1"/>
          <p:nvPr/>
        </p:nvSpPr>
        <p:spPr>
          <a:xfrm>
            <a:off x="923" y="833286"/>
            <a:ext cx="9118166" cy="1199436"/>
          </a:xfrm>
          <a:prstGeom prst="rect">
            <a:avLst/>
          </a:prstGeom>
          <a:ln>
            <a:solidFill>
              <a:schemeClr val="accent1">
                <a:lumMod val="50000"/>
              </a:schemeClr>
            </a:solidFill>
          </a:ln>
        </p:spPr>
        <p:txBody>
          <a:bodyPr wrap="square">
            <a:spAutoFit/>
          </a:bodyPr>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96" name="テキスト 152"/>
          <p:cNvSpPr txBox="1"/>
          <p:nvPr/>
        </p:nvSpPr>
        <p:spPr>
          <a:xfrm>
            <a:off x="2409" y="529361"/>
            <a:ext cx="9115200" cy="295882"/>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solidFill>
                  <a:schemeClr val="tx1"/>
                </a:solidFill>
                <a:latin typeface="BIZ UDゴシック"/>
                <a:ea typeface="BIZ UDゴシック"/>
              </a:rPr>
              <a:t>今後の展望や計画</a:t>
            </a:r>
            <a:endParaRPr lang="ja-JP" altLang="en-US" sz="1400">
              <a:solidFill>
                <a:schemeClr val="tx1"/>
              </a:solidFill>
              <a:latin typeface="BIZ UDゴシック"/>
              <a:ea typeface="BIZ UDゴシック"/>
            </a:endParaRPr>
          </a:p>
        </p:txBody>
      </p:sp>
      <p:sp>
        <p:nvSpPr>
          <p:cNvPr id="1197" name="テキスト 76"/>
          <p:cNvSpPr txBox="1"/>
          <p:nvPr/>
        </p:nvSpPr>
        <p:spPr>
          <a:xfrm>
            <a:off x="0" y="3609312"/>
            <a:ext cx="9107051" cy="830104"/>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p:txBody>
      </p:sp>
      <p:sp>
        <p:nvSpPr>
          <p:cNvPr id="1198" name="テキスト 157"/>
          <p:cNvSpPr txBox="1"/>
          <p:nvPr/>
        </p:nvSpPr>
        <p:spPr>
          <a:xfrm>
            <a:off x="2421" y="3340541"/>
            <a:ext cx="9104462" cy="258441"/>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solidFill>
                  <a:schemeClr val="tx1"/>
                </a:solidFill>
                <a:latin typeface="BIZ UDゴシック"/>
                <a:ea typeface="BIZ UDゴシック"/>
              </a:rPr>
              <a:t>事業概要</a:t>
            </a:r>
            <a:endParaRPr lang="ja-JP" altLang="en-US" sz="1400">
              <a:solidFill>
                <a:schemeClr val="tx1"/>
              </a:solidFill>
              <a:latin typeface="BIZ UDゴシック"/>
              <a:ea typeface="BIZ UDゴシック"/>
            </a:endParaRPr>
          </a:p>
        </p:txBody>
      </p:sp>
      <p:sp>
        <p:nvSpPr>
          <p:cNvPr id="1199" name="テキスト 164"/>
          <p:cNvSpPr txBox="1"/>
          <p:nvPr/>
        </p:nvSpPr>
        <p:spPr>
          <a:xfrm>
            <a:off x="4337104" y="2169069"/>
            <a:ext cx="4782277" cy="706993"/>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本取組が本県の地域独自性を持ったもので、県外へ広くアピールできる取組かどうか、該当があれば下記の観点から記載してください。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・高知県独自の産業であるなど、高知ならではの特色のある取組</a:t>
            </a:r>
            <a:endParaRPr lang="ja-JP" altLang="en-US"/>
          </a:p>
          <a:p>
            <a:pPr>
              <a:defRPr lang="ja-JP" altLang="en-US"/>
            </a:pPr>
            <a:r>
              <a:rPr lang="ja-JP" altLang="en-US" sz="1000">
                <a:latin typeface="BIZ UDゴシック"/>
                <a:ea typeface="BIZ UDゴシック"/>
              </a:rPr>
              <a:t>・高知県の抱える地域特性の課題に対する取組</a:t>
            </a:r>
            <a:endParaRPr lang="ja-JP" altLang="en-US" sz="1000">
              <a:latin typeface="BIZ UDゴシック"/>
              <a:ea typeface="BIZ UDゴシック"/>
            </a:endParaRPr>
          </a:p>
        </p:txBody>
      </p:sp>
      <p:sp>
        <p:nvSpPr>
          <p:cNvPr id="1200" name="テキスト 91"/>
          <p:cNvSpPr txBox="1"/>
          <p:nvPr/>
        </p:nvSpPr>
        <p:spPr>
          <a:xfrm>
            <a:off x="2384" y="4402542"/>
            <a:ext cx="9104462" cy="258441"/>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solidFill>
                  <a:schemeClr val="tx1"/>
                </a:solidFill>
                <a:latin typeface="BIZ UDゴシック"/>
                <a:ea typeface="BIZ UDゴシック"/>
              </a:rPr>
              <a:t>活用した支援</a:t>
            </a:r>
            <a:endParaRPr lang="ja-JP" altLang="en-US" sz="1400">
              <a:solidFill>
                <a:schemeClr val="tx1"/>
              </a:solidFill>
              <a:latin typeface="BIZ UDゴシック"/>
              <a:ea typeface="BIZ UDゴシック"/>
            </a:endParaRPr>
          </a:p>
        </p:txBody>
      </p:sp>
      <p:sp>
        <p:nvSpPr>
          <p:cNvPr id="1195" name="テキスト 87"/>
          <p:cNvSpPr txBox="1"/>
          <p:nvPr/>
        </p:nvSpPr>
        <p:spPr>
          <a:xfrm>
            <a:off x="4362183" y="677302"/>
            <a:ext cx="4755426" cy="399217"/>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御社のデジタル化の取組に関し、今後の展望や現時点で検討されているデジタル化の取組に関する計画等があれば記載してください。</a:t>
            </a:r>
            <a:endParaRPr lang="ja-JP" altLang="en-US" sz="1000">
              <a:latin typeface="BIZ UDゴシック"/>
              <a:ea typeface="BIZ UDゴシック"/>
            </a:endParaRPr>
          </a:p>
        </p:txBody>
      </p:sp>
      <p:sp>
        <p:nvSpPr>
          <p:cNvPr id="1190" name="テキスト 89"/>
          <p:cNvSpPr txBox="1"/>
          <p:nvPr/>
        </p:nvSpPr>
        <p:spPr>
          <a:xfrm>
            <a:off x="3414649" y="4439416"/>
            <a:ext cx="5325317" cy="553105"/>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活用した支援があれば記入してください。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例</a:t>
            </a:r>
            <a:r>
              <a:rPr lang="ja-JP" altLang="en-US" sz="1000">
                <a:latin typeface="BIZ UDゴシック"/>
                <a:ea typeface="BIZ UDゴシック"/>
              </a:rPr>
              <a:t>：</a:t>
            </a:r>
            <a:r>
              <a:rPr lang="ja-JP" altLang="en-US" sz="1000">
                <a:latin typeface="BIZ UDゴシック"/>
                <a:ea typeface="BIZ UDゴシック"/>
              </a:rPr>
              <a:t>・支援機関（産業振興センター、商工団体、よろず支援拠点、金融機関等）の支援</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行政機関等</a:t>
            </a:r>
            <a:r>
              <a:rPr lang="ja-JP" altLang="en-US" sz="1000">
                <a:latin typeface="BIZ UDゴシック"/>
                <a:ea typeface="BIZ UDゴシック"/>
              </a:rPr>
              <a:t>の</a:t>
            </a:r>
            <a:r>
              <a:rPr lang="ja-JP" altLang="en-US" sz="1000">
                <a:latin typeface="BIZ UDゴシック"/>
                <a:ea typeface="BIZ UDゴシック"/>
              </a:rPr>
              <a:t>補助</a:t>
            </a:r>
            <a:r>
              <a:rPr lang="ja-JP" altLang="en-US" sz="1000">
                <a:latin typeface="BIZ UDゴシック"/>
                <a:ea typeface="BIZ UDゴシック"/>
              </a:rPr>
              <a:t>制度</a:t>
            </a:r>
            <a:endParaRPr lang="ja-JP" altLang="en-US" sz="1000">
              <a:latin typeface="BIZ UDゴシック"/>
              <a:ea typeface="BIZ UDゴシック"/>
            </a:endParaRPr>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vt="http://schemas.openxmlformats.org/officeDocument/2006/docPropsVTypes" xmlns="http://schemas.openxmlformats.org/officeDocument/2006/extended-properties">
  <Application>JUST Focus</Application>
  <AppVersion>4.1.7</AppVersion>
  <PresentationFormat>ユーザー設定</PresentationFormat>
  <Slides>6</Slides>
  <Notes>1</Notes>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442583</dc:creator>
  <cp:lastModifiedBy>503150</cp:lastModifiedBy>
  <dcterms:created xsi:type="dcterms:W3CDTF">2024-06-11T02:21:00Z</dcterms:created>
  <dcterms:modified xsi:type="dcterms:W3CDTF">2025-06-02T02:40:49Z</dcterms:modified>
  <cp:revision>169</cp:revision>
</cp:coreProperties>
</file>

<file path=docProps/custom.xml><?xml version="1.0" encoding="utf-8"?>
<Properties xmlns:vt="http://schemas.openxmlformats.org/officeDocument/2006/docPropsVTypes" xmlns="http://schemas.openxmlformats.org/officeDocument/2006/custom-properties"/>
</file>